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30"/>
  </p:notesMasterIdLst>
  <p:handoutMasterIdLst>
    <p:handoutMasterId r:id="rId31"/>
  </p:handoutMasterIdLst>
  <p:sldIdLst>
    <p:sldId id="256" r:id="rId2"/>
    <p:sldId id="278" r:id="rId3"/>
    <p:sldId id="272" r:id="rId4"/>
    <p:sldId id="333" r:id="rId5"/>
    <p:sldId id="309" r:id="rId6"/>
    <p:sldId id="321" r:id="rId7"/>
    <p:sldId id="329" r:id="rId8"/>
    <p:sldId id="334" r:id="rId9"/>
    <p:sldId id="330" r:id="rId10"/>
    <p:sldId id="318" r:id="rId11"/>
    <p:sldId id="335" r:id="rId12"/>
    <p:sldId id="328" r:id="rId13"/>
    <p:sldId id="316" r:id="rId14"/>
    <p:sldId id="327" r:id="rId15"/>
    <p:sldId id="326" r:id="rId16"/>
    <p:sldId id="325" r:id="rId17"/>
    <p:sldId id="323" r:id="rId18"/>
    <p:sldId id="317" r:id="rId19"/>
    <p:sldId id="336" r:id="rId20"/>
    <p:sldId id="331" r:id="rId21"/>
    <p:sldId id="337" r:id="rId22"/>
    <p:sldId id="338" r:id="rId23"/>
    <p:sldId id="339" r:id="rId24"/>
    <p:sldId id="340" r:id="rId25"/>
    <p:sldId id="341" r:id="rId26"/>
    <p:sldId id="342" r:id="rId27"/>
    <p:sldId id="332" r:id="rId28"/>
    <p:sldId id="283" r:id="rId29"/>
  </p:sldIdLst>
  <p:sldSz cx="9144000" cy="6858000" type="screen4x3"/>
  <p:notesSz cx="6858000" cy="91995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80808"/>
    <a:srgbClr val="8499A5"/>
    <a:srgbClr val="00395C"/>
    <a:srgbClr val="800000"/>
    <a:srgbClr val="DACDA2"/>
    <a:srgbClr val="92D050"/>
    <a:srgbClr val="84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8" autoAdjust="0"/>
    <p:restoredTop sz="86392" autoAdjust="0"/>
  </p:normalViewPr>
  <p:slideViewPr>
    <p:cSldViewPr>
      <p:cViewPr>
        <p:scale>
          <a:sx n="100" d="100"/>
          <a:sy n="100" d="100"/>
        </p:scale>
        <p:origin x="-306" y="-2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206"/>
    </p:cViewPr>
  </p:sorterViewPr>
  <p:notesViewPr>
    <p:cSldViewPr>
      <p:cViewPr>
        <p:scale>
          <a:sx n="80" d="100"/>
          <a:sy n="80" d="100"/>
        </p:scale>
        <p:origin x="-2022" y="-246"/>
      </p:cViewPr>
      <p:guideLst>
        <p:guide orient="horz" pos="289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0293"/>
          </a:xfrm>
          <a:prstGeom prst="rect">
            <a:avLst/>
          </a:prstGeom>
        </p:spPr>
        <p:txBody>
          <a:bodyPr vert="horz" lIns="90041" tIns="45020" rIns="90041" bIns="450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0293"/>
          </a:xfrm>
          <a:prstGeom prst="rect">
            <a:avLst/>
          </a:prstGeom>
        </p:spPr>
        <p:txBody>
          <a:bodyPr vert="horz" lIns="90041" tIns="45020" rIns="90041" bIns="45020" rtlCol="0"/>
          <a:lstStyle>
            <a:lvl1pPr algn="r">
              <a:defRPr sz="1200"/>
            </a:lvl1pPr>
          </a:lstStyle>
          <a:p>
            <a:fld id="{2237B01B-EF92-4780-88C3-A1B5C5FDA7F0}" type="datetimeFigureOut">
              <a:rPr lang="en-US" smtClean="0"/>
              <a:pPr/>
              <a:t>12/1/2014</a:t>
            </a:fld>
            <a:endParaRPr lang="en-US"/>
          </a:p>
        </p:txBody>
      </p:sp>
      <p:sp>
        <p:nvSpPr>
          <p:cNvPr id="4" name="Footer Placeholder 3"/>
          <p:cNvSpPr>
            <a:spLocks noGrp="1"/>
          </p:cNvSpPr>
          <p:nvPr>
            <p:ph type="ftr" sz="quarter" idx="2"/>
          </p:nvPr>
        </p:nvSpPr>
        <p:spPr>
          <a:xfrm>
            <a:off x="1" y="8737700"/>
            <a:ext cx="2972421" cy="460293"/>
          </a:xfrm>
          <a:prstGeom prst="rect">
            <a:avLst/>
          </a:prstGeom>
        </p:spPr>
        <p:txBody>
          <a:bodyPr vert="horz" lIns="90041" tIns="45020" rIns="90041" bIns="450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737700"/>
            <a:ext cx="2972421" cy="460293"/>
          </a:xfrm>
          <a:prstGeom prst="rect">
            <a:avLst/>
          </a:prstGeom>
        </p:spPr>
        <p:txBody>
          <a:bodyPr vert="horz" lIns="90041" tIns="45020" rIns="90041" bIns="45020" rtlCol="0" anchor="b"/>
          <a:lstStyle>
            <a:lvl1pPr algn="r">
              <a:defRPr sz="1200"/>
            </a:lvl1pPr>
          </a:lstStyle>
          <a:p>
            <a:fld id="{A00FD410-C9EF-4465-A6A1-2631DFF6ABF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978"/>
          </a:xfrm>
          <a:prstGeom prst="rect">
            <a:avLst/>
          </a:prstGeom>
        </p:spPr>
        <p:txBody>
          <a:bodyPr vert="horz" lIns="91739" tIns="45869" rIns="91739" bIns="45869" rtlCol="0"/>
          <a:lstStyle>
            <a:lvl1pPr algn="l">
              <a:defRPr sz="1200"/>
            </a:lvl1pPr>
          </a:lstStyle>
          <a:p>
            <a:endParaRPr lang="en-US" dirty="0"/>
          </a:p>
        </p:txBody>
      </p:sp>
      <p:sp>
        <p:nvSpPr>
          <p:cNvPr id="3" name="Date Placeholder 2"/>
          <p:cNvSpPr>
            <a:spLocks noGrp="1"/>
          </p:cNvSpPr>
          <p:nvPr>
            <p:ph type="dt" idx="1"/>
          </p:nvPr>
        </p:nvSpPr>
        <p:spPr>
          <a:xfrm>
            <a:off x="3884613" y="0"/>
            <a:ext cx="2971800" cy="459978"/>
          </a:xfrm>
          <a:prstGeom prst="rect">
            <a:avLst/>
          </a:prstGeom>
        </p:spPr>
        <p:txBody>
          <a:bodyPr vert="horz" lIns="91739" tIns="45869" rIns="91739" bIns="45869" rtlCol="0"/>
          <a:lstStyle>
            <a:lvl1pPr algn="r">
              <a:defRPr sz="1200"/>
            </a:lvl1pPr>
          </a:lstStyle>
          <a:p>
            <a:fld id="{C51A84FB-55D1-41C5-809E-D1ACAFC20539}" type="datetimeFigureOut">
              <a:rPr lang="en-US" smtClean="0"/>
              <a:pPr/>
              <a:t>12/1/2014</a:t>
            </a:fld>
            <a:endParaRPr lang="en-US" dirty="0"/>
          </a:p>
        </p:txBody>
      </p:sp>
      <p:sp>
        <p:nvSpPr>
          <p:cNvPr id="4" name="Slide Image Placeholder 3"/>
          <p:cNvSpPr>
            <a:spLocks noGrp="1" noRot="1" noChangeAspect="1"/>
          </p:cNvSpPr>
          <p:nvPr>
            <p:ph type="sldImg" idx="2"/>
          </p:nvPr>
        </p:nvSpPr>
        <p:spPr>
          <a:xfrm>
            <a:off x="1128713" y="688975"/>
            <a:ext cx="4600575" cy="3451225"/>
          </a:xfrm>
          <a:prstGeom prst="rect">
            <a:avLst/>
          </a:prstGeom>
          <a:noFill/>
          <a:ln w="12700">
            <a:solidFill>
              <a:prstClr val="black"/>
            </a:solidFill>
          </a:ln>
        </p:spPr>
        <p:txBody>
          <a:bodyPr vert="horz" lIns="91739" tIns="45869" rIns="91739" bIns="45869" rtlCol="0" anchor="ctr"/>
          <a:lstStyle/>
          <a:p>
            <a:endParaRPr lang="en-US" dirty="0"/>
          </a:p>
        </p:txBody>
      </p:sp>
      <p:sp>
        <p:nvSpPr>
          <p:cNvPr id="5" name="Notes Placeholder 4"/>
          <p:cNvSpPr>
            <a:spLocks noGrp="1"/>
          </p:cNvSpPr>
          <p:nvPr>
            <p:ph type="body" sz="quarter" idx="3"/>
          </p:nvPr>
        </p:nvSpPr>
        <p:spPr>
          <a:xfrm>
            <a:off x="685800" y="4369793"/>
            <a:ext cx="5486400" cy="4139803"/>
          </a:xfrm>
          <a:prstGeom prst="rect">
            <a:avLst/>
          </a:prstGeom>
        </p:spPr>
        <p:txBody>
          <a:bodyPr vert="horz" lIns="91739" tIns="45869" rIns="91739" bIns="4586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37989"/>
            <a:ext cx="2971800" cy="459978"/>
          </a:xfrm>
          <a:prstGeom prst="rect">
            <a:avLst/>
          </a:prstGeom>
        </p:spPr>
        <p:txBody>
          <a:bodyPr vert="horz" lIns="91739" tIns="45869" rIns="91739" bIns="4586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737989"/>
            <a:ext cx="2971800" cy="459978"/>
          </a:xfrm>
          <a:prstGeom prst="rect">
            <a:avLst/>
          </a:prstGeom>
        </p:spPr>
        <p:txBody>
          <a:bodyPr vert="horz" lIns="91739" tIns="45869" rIns="91739" bIns="45869" rtlCol="0" anchor="b"/>
          <a:lstStyle>
            <a:lvl1pPr algn="r">
              <a:defRPr sz="1200"/>
            </a:lvl1pPr>
          </a:lstStyle>
          <a:p>
            <a:fld id="{7C35C5C0-26C7-42C3-A49C-F68D696B9F1B}" type="slidenum">
              <a:rPr lang="en-US" smtClean="0"/>
              <a:pPr/>
              <a:t>‹#›</a:t>
            </a:fld>
            <a:endParaRPr lang="en-US" dirty="0"/>
          </a:p>
        </p:txBody>
      </p:sp>
    </p:spTree>
    <p:extLst>
      <p:ext uri="{BB962C8B-B14F-4D97-AF65-F5344CB8AC3E}">
        <p14:creationId xmlns="" xmlns:p14="http://schemas.microsoft.com/office/powerpoint/2010/main" val="714869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2</a:t>
            </a:fld>
            <a:endParaRPr lang="en-US" dirty="0"/>
          </a:p>
        </p:txBody>
      </p:sp>
    </p:spTree>
    <p:extLst>
      <p:ext uri="{BB962C8B-B14F-4D97-AF65-F5344CB8AC3E}">
        <p14:creationId xmlns="" xmlns:p14="http://schemas.microsoft.com/office/powerpoint/2010/main" val="36075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3</a:t>
            </a:fld>
            <a:endParaRPr lang="en-US" dirty="0"/>
          </a:p>
        </p:txBody>
      </p:sp>
    </p:spTree>
    <p:extLst>
      <p:ext uri="{BB962C8B-B14F-4D97-AF65-F5344CB8AC3E}">
        <p14:creationId xmlns="" xmlns:p14="http://schemas.microsoft.com/office/powerpoint/2010/main" val="295211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4</a:t>
            </a:fld>
            <a:endParaRPr lang="en-US" dirty="0"/>
          </a:p>
        </p:txBody>
      </p:sp>
    </p:spTree>
    <p:extLst>
      <p:ext uri="{BB962C8B-B14F-4D97-AF65-F5344CB8AC3E}">
        <p14:creationId xmlns="" xmlns:p14="http://schemas.microsoft.com/office/powerpoint/2010/main" val="3519037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7</a:t>
            </a:fld>
            <a:endParaRPr lang="en-US" dirty="0"/>
          </a:p>
        </p:txBody>
      </p:sp>
    </p:spTree>
    <p:extLst>
      <p:ext uri="{BB962C8B-B14F-4D97-AF65-F5344CB8AC3E}">
        <p14:creationId xmlns="" xmlns:p14="http://schemas.microsoft.com/office/powerpoint/2010/main" val="905072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D07F2B-11D6-418F-B0CC-B341E27DBE0D}"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9</a:t>
            </a:fld>
            <a:endParaRPr lang="en-US" dirty="0"/>
          </a:p>
        </p:txBody>
      </p:sp>
    </p:spTree>
    <p:extLst>
      <p:ext uri="{BB962C8B-B14F-4D97-AF65-F5344CB8AC3E}">
        <p14:creationId xmlns="" xmlns:p14="http://schemas.microsoft.com/office/powerpoint/2010/main" val="652623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2733" indent="-162733">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10</a:t>
            </a:fld>
            <a:endParaRPr lang="en-US" dirty="0"/>
          </a:p>
        </p:txBody>
      </p:sp>
    </p:spTree>
    <p:extLst>
      <p:ext uri="{BB962C8B-B14F-4D97-AF65-F5344CB8AC3E}">
        <p14:creationId xmlns="" xmlns:p14="http://schemas.microsoft.com/office/powerpoint/2010/main" val="977348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11</a:t>
            </a:fld>
            <a:endParaRPr lang="en-US" dirty="0"/>
          </a:p>
        </p:txBody>
      </p:sp>
    </p:spTree>
    <p:extLst>
      <p:ext uri="{BB962C8B-B14F-4D97-AF65-F5344CB8AC3E}">
        <p14:creationId xmlns="" xmlns:p14="http://schemas.microsoft.com/office/powerpoint/2010/main" val="780576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12</a:t>
            </a:fld>
            <a:endParaRPr lang="en-US" dirty="0"/>
          </a:p>
        </p:txBody>
      </p:sp>
    </p:spTree>
    <p:extLst>
      <p:ext uri="{BB962C8B-B14F-4D97-AF65-F5344CB8AC3E}">
        <p14:creationId xmlns="" xmlns:p14="http://schemas.microsoft.com/office/powerpoint/2010/main" val="3222229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13</a:t>
            </a:fld>
            <a:endParaRPr lang="en-US" dirty="0"/>
          </a:p>
        </p:txBody>
      </p:sp>
    </p:spTree>
    <p:extLst>
      <p:ext uri="{BB962C8B-B14F-4D97-AF65-F5344CB8AC3E}">
        <p14:creationId xmlns="" xmlns:p14="http://schemas.microsoft.com/office/powerpoint/2010/main" val="3086452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14</a:t>
            </a:fld>
            <a:endParaRPr lang="en-US" dirty="0"/>
          </a:p>
        </p:txBody>
      </p:sp>
    </p:spTree>
    <p:extLst>
      <p:ext uri="{BB962C8B-B14F-4D97-AF65-F5344CB8AC3E}">
        <p14:creationId xmlns="" xmlns:p14="http://schemas.microsoft.com/office/powerpoint/2010/main" val="968039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15</a:t>
            </a:fld>
            <a:endParaRPr lang="en-US" dirty="0"/>
          </a:p>
        </p:txBody>
      </p:sp>
    </p:spTree>
    <p:extLst>
      <p:ext uri="{BB962C8B-B14F-4D97-AF65-F5344CB8AC3E}">
        <p14:creationId xmlns="" xmlns:p14="http://schemas.microsoft.com/office/powerpoint/2010/main" val="1175102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69793"/>
            <a:ext cx="5486400" cy="4464708"/>
          </a:xfrm>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16</a:t>
            </a:fld>
            <a:endParaRPr lang="en-US" dirty="0"/>
          </a:p>
        </p:txBody>
      </p:sp>
    </p:spTree>
    <p:extLst>
      <p:ext uri="{BB962C8B-B14F-4D97-AF65-F5344CB8AC3E}">
        <p14:creationId xmlns="" xmlns:p14="http://schemas.microsoft.com/office/powerpoint/2010/main" val="1649935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17</a:t>
            </a:fld>
            <a:endParaRPr lang="en-US" dirty="0"/>
          </a:p>
        </p:txBody>
      </p:sp>
    </p:spTree>
    <p:extLst>
      <p:ext uri="{BB962C8B-B14F-4D97-AF65-F5344CB8AC3E}">
        <p14:creationId xmlns="" xmlns:p14="http://schemas.microsoft.com/office/powerpoint/2010/main" val="405320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18</a:t>
            </a:fld>
            <a:endParaRPr lang="en-US" dirty="0"/>
          </a:p>
        </p:txBody>
      </p:sp>
    </p:spTree>
    <p:extLst>
      <p:ext uri="{BB962C8B-B14F-4D97-AF65-F5344CB8AC3E}">
        <p14:creationId xmlns="" xmlns:p14="http://schemas.microsoft.com/office/powerpoint/2010/main" val="145218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19</a:t>
            </a:fld>
            <a:endParaRPr lang="en-US" dirty="0"/>
          </a:p>
        </p:txBody>
      </p:sp>
    </p:spTree>
    <p:extLst>
      <p:ext uri="{BB962C8B-B14F-4D97-AF65-F5344CB8AC3E}">
        <p14:creationId xmlns="" xmlns:p14="http://schemas.microsoft.com/office/powerpoint/2010/main" val="2916870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20</a:t>
            </a:fld>
            <a:endParaRPr lang="en-US" dirty="0"/>
          </a:p>
        </p:txBody>
      </p:sp>
    </p:spTree>
    <p:extLst>
      <p:ext uri="{BB962C8B-B14F-4D97-AF65-F5344CB8AC3E}">
        <p14:creationId xmlns="" xmlns:p14="http://schemas.microsoft.com/office/powerpoint/2010/main" val="678229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21</a:t>
            </a:fld>
            <a:endParaRPr lang="en-US" dirty="0"/>
          </a:p>
        </p:txBody>
      </p:sp>
    </p:spTree>
    <p:extLst>
      <p:ext uri="{BB962C8B-B14F-4D97-AF65-F5344CB8AC3E}">
        <p14:creationId xmlns="" xmlns:p14="http://schemas.microsoft.com/office/powerpoint/2010/main" val="3854492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22</a:t>
            </a:fld>
            <a:endParaRPr lang="en-US" dirty="0"/>
          </a:p>
        </p:txBody>
      </p:sp>
    </p:spTree>
    <p:extLst>
      <p:ext uri="{BB962C8B-B14F-4D97-AF65-F5344CB8AC3E}">
        <p14:creationId xmlns="" xmlns:p14="http://schemas.microsoft.com/office/powerpoint/2010/main" val="606276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23</a:t>
            </a:fld>
            <a:endParaRPr lang="en-US" dirty="0"/>
          </a:p>
        </p:txBody>
      </p:sp>
    </p:spTree>
    <p:extLst>
      <p:ext uri="{BB962C8B-B14F-4D97-AF65-F5344CB8AC3E}">
        <p14:creationId xmlns="" xmlns:p14="http://schemas.microsoft.com/office/powerpoint/2010/main" val="311351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24</a:t>
            </a:fld>
            <a:endParaRPr lang="en-US" dirty="0"/>
          </a:p>
        </p:txBody>
      </p:sp>
    </p:spTree>
    <p:extLst>
      <p:ext uri="{BB962C8B-B14F-4D97-AF65-F5344CB8AC3E}">
        <p14:creationId xmlns="" xmlns:p14="http://schemas.microsoft.com/office/powerpoint/2010/main" val="28422824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25</a:t>
            </a:fld>
            <a:endParaRPr lang="en-US" dirty="0"/>
          </a:p>
        </p:txBody>
      </p:sp>
    </p:spTree>
    <p:extLst>
      <p:ext uri="{BB962C8B-B14F-4D97-AF65-F5344CB8AC3E}">
        <p14:creationId xmlns="" xmlns:p14="http://schemas.microsoft.com/office/powerpoint/2010/main" val="760579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35C5C0-26C7-42C3-A49C-F68D696B9F1B}" type="slidenum">
              <a:rPr lang="en-US" smtClean="0"/>
              <a:pPr/>
              <a:t>26</a:t>
            </a:fld>
            <a:endParaRPr lang="en-US" dirty="0"/>
          </a:p>
        </p:txBody>
      </p:sp>
    </p:spTree>
    <p:extLst>
      <p:ext uri="{BB962C8B-B14F-4D97-AF65-F5344CB8AC3E}">
        <p14:creationId xmlns="" xmlns:p14="http://schemas.microsoft.com/office/powerpoint/2010/main" val="683050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27</a:t>
            </a:fld>
            <a:endParaRPr lang="en-US" dirty="0"/>
          </a:p>
        </p:txBody>
      </p:sp>
    </p:spTree>
    <p:extLst>
      <p:ext uri="{BB962C8B-B14F-4D97-AF65-F5344CB8AC3E}">
        <p14:creationId xmlns="" xmlns:p14="http://schemas.microsoft.com/office/powerpoint/2010/main" val="2034311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35C5C0-26C7-42C3-A49C-F68D696B9F1B}" type="slidenum">
              <a:rPr lang="en-US" smtClean="0"/>
              <a:pPr/>
              <a:t>28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mailto:email@bswllc.com"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Page">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Powerpoint watermark.jpg"/>
          <p:cNvPicPr>
            <a:picLocks noChangeAspect="1"/>
          </p:cNvPicPr>
          <p:nvPr userDrawn="1"/>
        </p:nvPicPr>
        <p:blipFill>
          <a:blip r:embed="rId2" cstate="print"/>
          <a:stretch>
            <a:fillRect/>
          </a:stretch>
        </p:blipFill>
        <p:spPr>
          <a:xfrm>
            <a:off x="1359394" y="323078"/>
            <a:ext cx="6870206" cy="5087121"/>
          </a:xfrm>
          <a:prstGeom prst="rect">
            <a:avLst/>
          </a:prstGeom>
          <a:effectLst>
            <a:outerShdw blurRad="50800" dist="50800" dir="5400000" algn="ctr" rotWithShape="0">
              <a:srgbClr val="000000">
                <a:alpha val="0"/>
              </a:srgbClr>
            </a:outerShdw>
          </a:effectLst>
        </p:spPr>
      </p:pic>
      <p:sp>
        <p:nvSpPr>
          <p:cNvPr id="2" name="Title 1"/>
          <p:cNvSpPr>
            <a:spLocks noGrp="1"/>
          </p:cNvSpPr>
          <p:nvPr>
            <p:ph type="ctrTitle" hasCustomPrompt="1"/>
          </p:nvPr>
        </p:nvSpPr>
        <p:spPr>
          <a:xfrm>
            <a:off x="685800" y="533400"/>
            <a:ext cx="7772400" cy="1470025"/>
          </a:xfrm>
          <a:prstGeom prst="rect">
            <a:avLst/>
          </a:prstGeom>
        </p:spPr>
        <p:txBody>
          <a:bodyPr/>
          <a:lstStyle>
            <a:lvl1pPr algn="ctr">
              <a:defRPr sz="4400" baseline="0">
                <a:latin typeface="Verdana" pitchFamily="34" charset="0"/>
                <a:ea typeface="Verdana" pitchFamily="34" charset="0"/>
                <a:cs typeface="Verdana" pitchFamily="34" charset="0"/>
              </a:defRPr>
            </a:lvl1pPr>
          </a:lstStyle>
          <a:p>
            <a:r>
              <a:rPr lang="en-US" dirty="0" smtClean="0"/>
              <a:t>Proposal to Provide</a:t>
            </a:r>
            <a:br>
              <a:rPr lang="en-US" dirty="0" smtClean="0"/>
            </a:br>
            <a:endParaRPr lang="en-US" dirty="0"/>
          </a:p>
        </p:txBody>
      </p:sp>
      <p:sp>
        <p:nvSpPr>
          <p:cNvPr id="3" name="Subtitle 2"/>
          <p:cNvSpPr>
            <a:spLocks noGrp="1"/>
          </p:cNvSpPr>
          <p:nvPr>
            <p:ph type="subTitle" idx="1" hasCustomPrompt="1"/>
          </p:nvPr>
        </p:nvSpPr>
        <p:spPr>
          <a:xfrm>
            <a:off x="1371600" y="3886200"/>
            <a:ext cx="6400800" cy="609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Date</a:t>
            </a:r>
            <a:endParaRPr lang="en-US" dirty="0"/>
          </a:p>
        </p:txBody>
      </p:sp>
      <p:sp>
        <p:nvSpPr>
          <p:cNvPr id="5" name="Footer Placeholder 4"/>
          <p:cNvSpPr>
            <a:spLocks noGrp="1"/>
          </p:cNvSpPr>
          <p:nvPr>
            <p:ph type="ftr" sz="quarter" idx="11"/>
          </p:nvPr>
        </p:nvSpPr>
        <p:spPr>
          <a:xfrm>
            <a:off x="2133600" y="6172200"/>
            <a:ext cx="4419600" cy="549275"/>
          </a:xfrm>
          <a:prstGeom prst="rect">
            <a:avLst/>
          </a:prstGeom>
        </p:spPr>
        <p:txBody>
          <a:bodyPr/>
          <a:lstStyle>
            <a:lvl1pPr algn="ctr">
              <a:defRPr lang="en-US" sz="800" smtClean="0">
                <a:latin typeface="Verdana" pitchFamily="34" charset="0"/>
                <a:ea typeface="Verdana" pitchFamily="34" charset="0"/>
                <a:cs typeface="Verdana" pitchFamily="34" charset="0"/>
              </a:defRPr>
            </a:lvl1pPr>
          </a:lstStyle>
          <a:p>
            <a:r>
              <a:rPr lang="en-US" dirty="0" smtClean="0"/>
              <a:t>1050 N. Lindbergh Blvd. │ St. Louis, Missouri 63132 │ 314.983.1200 </a:t>
            </a:r>
          </a:p>
          <a:p>
            <a:r>
              <a:rPr lang="en-US" dirty="0" smtClean="0"/>
              <a:t>1520 S. Fifth St., Suite 309│ St. Charles, Missouri 63303 │ 636.255.3000 </a:t>
            </a:r>
          </a:p>
          <a:p>
            <a:r>
              <a:rPr lang="en-US" dirty="0" smtClean="0"/>
              <a:t>2220 S. State Route 157, Ste. 300 │ Glen Carbon, Illinois 62034 │ 618.654.3100 </a:t>
            </a:r>
          </a:p>
          <a:p>
            <a:r>
              <a:rPr lang="en-US" dirty="0" smtClean="0"/>
              <a:t>1.888.279.2792 │ www.bswllc.com </a:t>
            </a:r>
            <a:endParaRPr lang="en-US" dirty="0"/>
          </a:p>
        </p:txBody>
      </p:sp>
      <p:sp>
        <p:nvSpPr>
          <p:cNvPr id="11" name="Picture Placeholder 10"/>
          <p:cNvSpPr>
            <a:spLocks noGrp="1"/>
          </p:cNvSpPr>
          <p:nvPr>
            <p:ph type="pic" sz="quarter" idx="13" hasCustomPrompt="1"/>
          </p:nvPr>
        </p:nvSpPr>
        <p:spPr>
          <a:xfrm>
            <a:off x="3276600" y="2209800"/>
            <a:ext cx="2667000" cy="1371600"/>
          </a:xfrm>
          <a:prstGeom prst="rect">
            <a:avLst/>
          </a:prstGeom>
        </p:spPr>
        <p:txBody>
          <a:bodyPr/>
          <a:lstStyle>
            <a:lvl1pPr algn="ctr">
              <a:buNone/>
              <a:defRPr/>
            </a:lvl1pPr>
          </a:lstStyle>
          <a:p>
            <a:r>
              <a:rPr lang="en-US" dirty="0" smtClean="0"/>
              <a:t>Client logo</a:t>
            </a:r>
            <a:endParaRPr lang="en-US" dirty="0"/>
          </a:p>
        </p:txBody>
      </p:sp>
      <p:sp>
        <p:nvSpPr>
          <p:cNvPr id="10" name="Text Placeholder 11"/>
          <p:cNvSpPr>
            <a:spLocks noGrp="1"/>
          </p:cNvSpPr>
          <p:nvPr>
            <p:ph type="body" sz="quarter" idx="12" hasCustomPrompt="1"/>
          </p:nvPr>
        </p:nvSpPr>
        <p:spPr>
          <a:xfrm>
            <a:off x="533400" y="4495800"/>
            <a:ext cx="2438400" cy="1752600"/>
          </a:xfrm>
          <a:prstGeom prst="rect">
            <a:avLst/>
          </a:prstGeom>
        </p:spPr>
        <p:txBody>
          <a:bodyPr>
            <a:noAutofit/>
          </a:bodyPr>
          <a:lstStyle>
            <a:lvl1pPr marL="0">
              <a:lnSpc>
                <a:spcPts val="1200"/>
              </a:lnSpc>
              <a:spcBef>
                <a:spcPts val="0"/>
              </a:spcBef>
              <a:buNone/>
              <a:defRPr sz="1100">
                <a:latin typeface="Verdana" pitchFamily="34" charset="0"/>
                <a:ea typeface="Verdana" pitchFamily="34" charset="0"/>
                <a:cs typeface="Verdana" pitchFamily="34" charset="0"/>
              </a:defRPr>
            </a:lvl1pPr>
          </a:lstStyle>
          <a:p>
            <a:r>
              <a:rPr lang="en-US" sz="1200" kern="1200" dirty="0" smtClean="0">
                <a:solidFill>
                  <a:schemeClr val="tx1"/>
                </a:solidFill>
                <a:latin typeface="+mn-lt"/>
                <a:ea typeface="+mn-ea"/>
                <a:cs typeface="+mn-cs"/>
              </a:rPr>
              <a:t>Name, Credentials</a:t>
            </a:r>
          </a:p>
          <a:p>
            <a:r>
              <a:rPr lang="en-US" sz="1200" kern="1200" dirty="0" smtClean="0">
                <a:solidFill>
                  <a:schemeClr val="tx1"/>
                </a:solidFill>
                <a:latin typeface="+mn-lt"/>
                <a:ea typeface="+mn-ea"/>
                <a:cs typeface="+mn-cs"/>
              </a:rPr>
              <a:t>###.###.####</a:t>
            </a:r>
          </a:p>
          <a:p>
            <a:r>
              <a:rPr lang="en-US" sz="1200" u="sng" kern="1200" dirty="0" smtClean="0">
                <a:solidFill>
                  <a:schemeClr val="tx1"/>
                </a:solidFill>
                <a:latin typeface="+mn-lt"/>
                <a:ea typeface="+mn-ea"/>
                <a:cs typeface="+mn-cs"/>
                <a:hlinkClick r:id="rId3"/>
              </a:rPr>
              <a:t>email@bswllc.com</a:t>
            </a:r>
            <a:endParaRPr lang="en-US" sz="1200" u="sng"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Name, Credentials</a:t>
            </a:r>
          </a:p>
          <a:p>
            <a:r>
              <a:rPr lang="en-US" sz="1200" kern="1200" dirty="0" smtClean="0">
                <a:solidFill>
                  <a:schemeClr val="tx1"/>
                </a:solidFill>
                <a:latin typeface="+mn-lt"/>
                <a:ea typeface="+mn-ea"/>
                <a:cs typeface="+mn-cs"/>
              </a:rPr>
              <a:t>###.###.####</a:t>
            </a:r>
          </a:p>
          <a:p>
            <a:r>
              <a:rPr lang="en-US" sz="1200" u="sng" kern="1200" dirty="0" smtClean="0">
                <a:solidFill>
                  <a:schemeClr val="tx1"/>
                </a:solidFill>
                <a:latin typeface="+mn-lt"/>
                <a:ea typeface="+mn-ea"/>
                <a:cs typeface="+mn-cs"/>
                <a:hlinkClick r:id="rId3"/>
              </a:rPr>
              <a:t>email@bswllc.com</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Name, Credentials</a:t>
            </a:r>
          </a:p>
          <a:p>
            <a:r>
              <a:rPr lang="en-US" sz="1200" kern="1200" dirty="0" smtClean="0">
                <a:solidFill>
                  <a:schemeClr val="tx1"/>
                </a:solidFill>
                <a:latin typeface="+mn-lt"/>
                <a:ea typeface="+mn-ea"/>
                <a:cs typeface="+mn-cs"/>
              </a:rPr>
              <a:t>###.###.####</a:t>
            </a:r>
          </a:p>
          <a:p>
            <a:r>
              <a:rPr lang="en-US" sz="1200" u="sng" kern="1200" dirty="0" smtClean="0">
                <a:solidFill>
                  <a:schemeClr val="tx1"/>
                </a:solidFill>
                <a:latin typeface="+mn-lt"/>
                <a:ea typeface="+mn-ea"/>
                <a:cs typeface="+mn-cs"/>
                <a:hlinkClick r:id="rId3"/>
              </a:rPr>
              <a:t>email@bswllc.com</a:t>
            </a:r>
            <a:endParaRPr lang="en-US" dirty="0"/>
          </a:p>
        </p:txBody>
      </p:sp>
      <p:pic>
        <p:nvPicPr>
          <p:cNvPr id="12" name="Picture 11" descr="BSW transparent_8 11 10.gif"/>
          <p:cNvPicPr>
            <a:picLocks noChangeAspect="1"/>
          </p:cNvPicPr>
          <p:nvPr userDrawn="1"/>
        </p:nvPicPr>
        <p:blipFill>
          <a:blip r:embed="rId4" cstate="print"/>
          <a:stretch>
            <a:fillRect/>
          </a:stretch>
        </p:blipFill>
        <p:spPr>
          <a:xfrm>
            <a:off x="6553200" y="5257800"/>
            <a:ext cx="1968908" cy="9144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BSW logo-bars.jpg"/>
          <p:cNvPicPr>
            <a:picLocks noChangeAspect="1"/>
          </p:cNvPicPr>
          <p:nvPr userDrawn="1"/>
        </p:nvPicPr>
        <p:blipFill>
          <a:blip r:embed="rId2" cstate="print"/>
          <a:stretch>
            <a:fillRect/>
          </a:stretch>
        </p:blipFill>
        <p:spPr>
          <a:xfrm>
            <a:off x="152400" y="457201"/>
            <a:ext cx="8869680" cy="998572"/>
          </a:xfrm>
          <a:prstGeom prst="rect">
            <a:avLst/>
          </a:prstGeom>
        </p:spPr>
      </p:pic>
      <p:sp>
        <p:nvSpPr>
          <p:cNvPr id="3" name="Content Placeholder 2"/>
          <p:cNvSpPr>
            <a:spLocks noGrp="1"/>
          </p:cNvSpPr>
          <p:nvPr>
            <p:ph idx="1"/>
          </p:nvPr>
        </p:nvSpPr>
        <p:spPr>
          <a:xfrm>
            <a:off x="457200" y="1600200"/>
            <a:ext cx="8229600" cy="4525963"/>
          </a:xfrm>
          <a:prstGeom prst="rect">
            <a:avLst/>
          </a:prstGeom>
        </p:spPr>
        <p:txBody>
          <a:bodyPr/>
          <a:lstStyle>
            <a:lvl1pPr>
              <a:defRPr>
                <a:latin typeface="Verdana" pitchFamily="34" charset="0"/>
                <a:ea typeface="Verdana" pitchFamily="34" charset="0"/>
                <a:cs typeface="Verdana" pitchFamily="34" charset="0"/>
              </a:defRPr>
            </a:lvl1pPr>
            <a:lvl2pPr>
              <a:defRPr>
                <a:latin typeface="Verdana" pitchFamily="34" charset="0"/>
                <a:ea typeface="Verdana" pitchFamily="34" charset="0"/>
                <a:cs typeface="Verdana" pitchFamily="34" charset="0"/>
              </a:defRPr>
            </a:lvl2pPr>
            <a:lvl3pPr>
              <a:defRPr>
                <a:latin typeface="Verdana" pitchFamily="34" charset="0"/>
                <a:ea typeface="Verdana" pitchFamily="34" charset="0"/>
                <a:cs typeface="Verdana" pitchFamily="34" charset="0"/>
              </a:defRPr>
            </a:lvl3pPr>
            <a:lvl4pPr>
              <a:defRPr>
                <a:latin typeface="Verdana" pitchFamily="34" charset="0"/>
                <a:ea typeface="Verdana" pitchFamily="34" charset="0"/>
                <a:cs typeface="Verdana" pitchFamily="34" charset="0"/>
              </a:defRPr>
            </a:lvl4pPr>
            <a:lvl5pPr>
              <a:defRPr>
                <a:latin typeface="Verdana" pitchFamily="34" charset="0"/>
                <a:ea typeface="Verdana" pitchFamily="34" charset="0"/>
                <a:cs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057400" cy="365125"/>
          </a:xfrm>
          <a:prstGeom prst="rect">
            <a:avLst/>
          </a:prstGeom>
        </p:spPr>
        <p:txBody>
          <a:bodyPr/>
          <a:lstStyle>
            <a:lvl1pPr>
              <a:defRPr sz="800">
                <a:latin typeface="Verdana" pitchFamily="34" charset="0"/>
                <a:ea typeface="Verdana" pitchFamily="34" charset="0"/>
                <a:cs typeface="Verdana" pitchFamily="34" charset="0"/>
              </a:defRPr>
            </a:lvl1pPr>
          </a:lstStyle>
          <a:p>
            <a:r>
              <a:rPr lang="en-US" dirty="0" smtClean="0"/>
              <a:t>© 2011-2012 All Rights Reserved  Brown Smith Wallace LLC </a:t>
            </a:r>
            <a:endParaRPr lang="en-US" dirty="0"/>
          </a:p>
        </p:txBody>
      </p:sp>
      <p:sp>
        <p:nvSpPr>
          <p:cNvPr id="9" name="Footer Placeholder 11"/>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Verdana" pitchFamily="34" charset="0"/>
                <a:ea typeface="Verdana" pitchFamily="34" charset="0"/>
                <a:cs typeface="Verdana" pitchFamily="34" charset="0"/>
              </a:defRPr>
            </a:lvl1pPr>
          </a:lstStyle>
          <a:p>
            <a:fld id="{4723FB1A-76E4-4C3F-A887-1A45C2B75B57}" type="slidenum">
              <a:rPr lang="en-US" smtClean="0"/>
              <a:pPr/>
              <a:t>‹#›</a:t>
            </a:fld>
            <a:endParaRPr lang="en-US" dirty="0"/>
          </a:p>
        </p:txBody>
      </p:sp>
      <p:sp>
        <p:nvSpPr>
          <p:cNvPr id="11" name="Picture Placeholder 10"/>
          <p:cNvSpPr>
            <a:spLocks noGrp="1"/>
          </p:cNvSpPr>
          <p:nvPr>
            <p:ph type="pic" sz="quarter" idx="11" hasCustomPrompt="1"/>
          </p:nvPr>
        </p:nvSpPr>
        <p:spPr>
          <a:xfrm>
            <a:off x="7315200" y="6356350"/>
            <a:ext cx="1371600" cy="457200"/>
          </a:xfrm>
          <a:prstGeom prst="rect">
            <a:avLst/>
          </a:prstGeom>
        </p:spPr>
        <p:txBody>
          <a:bodyPr/>
          <a:lstStyle>
            <a:lvl1pPr>
              <a:defRPr sz="1000"/>
            </a:lvl1pPr>
          </a:lstStyle>
          <a:p>
            <a:r>
              <a:rPr lang="en-US" dirty="0" smtClean="0"/>
              <a:t>Client Logo</a:t>
            </a:r>
            <a:endParaRPr lang="en-US" dirty="0"/>
          </a:p>
        </p:txBody>
      </p:sp>
      <p:sp>
        <p:nvSpPr>
          <p:cNvPr id="16" name="Text Placeholder 15"/>
          <p:cNvSpPr>
            <a:spLocks noGrp="1"/>
          </p:cNvSpPr>
          <p:nvPr>
            <p:ph type="body" sz="quarter" idx="12" hasCustomPrompt="1"/>
          </p:nvPr>
        </p:nvSpPr>
        <p:spPr>
          <a:xfrm>
            <a:off x="304800" y="228600"/>
            <a:ext cx="8382000" cy="990600"/>
          </a:xfrm>
          <a:prstGeom prst="rect">
            <a:avLst/>
          </a:prstGeom>
        </p:spPr>
        <p:txBody>
          <a:bodyPr/>
          <a:lstStyle>
            <a:lvl1pPr>
              <a:buNone/>
              <a:defRPr sz="3600">
                <a:latin typeface="Verdana" pitchFamily="34" charset="0"/>
                <a:ea typeface="Verdana" pitchFamily="34" charset="0"/>
                <a:cs typeface="Verdana" pitchFamily="34" charset="0"/>
              </a:defRPr>
            </a:lvl1pPr>
            <a:lvl2pPr>
              <a:buNone/>
              <a:defRPr sz="3600">
                <a:latin typeface="Verdana" pitchFamily="34" charset="0"/>
                <a:ea typeface="Verdana" pitchFamily="34" charset="0"/>
                <a:cs typeface="Verdana" pitchFamily="34" charset="0"/>
              </a:defRPr>
            </a:lvl2pPr>
            <a:lvl3pPr>
              <a:buNone/>
              <a:defRPr sz="3600">
                <a:latin typeface="Verdana" pitchFamily="34" charset="0"/>
                <a:ea typeface="Verdana" pitchFamily="34" charset="0"/>
                <a:cs typeface="Verdana" pitchFamily="34" charset="0"/>
              </a:defRPr>
            </a:lvl3pPr>
            <a:lvl4pPr>
              <a:buNone/>
              <a:defRPr sz="3600">
                <a:latin typeface="Verdana" pitchFamily="34" charset="0"/>
                <a:ea typeface="Verdana" pitchFamily="34" charset="0"/>
                <a:cs typeface="Verdana" pitchFamily="34" charset="0"/>
              </a:defRPr>
            </a:lvl4pPr>
            <a:lvl5pPr>
              <a:buNone/>
              <a:defRPr sz="3600">
                <a:latin typeface="Verdana" pitchFamily="34" charset="0"/>
                <a:ea typeface="Verdana" pitchFamily="34" charset="0"/>
                <a:cs typeface="Verdana" pitchFamily="34" charset="0"/>
              </a:defRPr>
            </a:lvl5pPr>
          </a:lstStyle>
          <a:p>
            <a:pPr lvl="0"/>
            <a:r>
              <a:rPr lang="en-US" dirty="0" smtClean="0"/>
              <a:t>Click to edit Master title style</a:t>
            </a:r>
            <a:endParaRPr lang="en-US" dirty="0"/>
          </a:p>
        </p:txBody>
      </p:sp>
    </p:spTree>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umbered Lists">
    <p:spTree>
      <p:nvGrpSpPr>
        <p:cNvPr id="1" name=""/>
        <p:cNvGrpSpPr/>
        <p:nvPr/>
      </p:nvGrpSpPr>
      <p:grpSpPr>
        <a:xfrm>
          <a:off x="0" y="0"/>
          <a:ext cx="0" cy="0"/>
          <a:chOff x="0" y="0"/>
          <a:chExt cx="0" cy="0"/>
        </a:xfrm>
      </p:grpSpPr>
      <p:pic>
        <p:nvPicPr>
          <p:cNvPr id="10" name="Picture 9" descr="BSW logo-bars.jpg"/>
          <p:cNvPicPr>
            <a:picLocks noChangeAspect="1"/>
          </p:cNvPicPr>
          <p:nvPr userDrawn="1"/>
        </p:nvPicPr>
        <p:blipFill>
          <a:blip r:embed="rId2" cstate="print"/>
          <a:stretch>
            <a:fillRect/>
          </a:stretch>
        </p:blipFill>
        <p:spPr>
          <a:xfrm>
            <a:off x="152400" y="457201"/>
            <a:ext cx="8869680" cy="998572"/>
          </a:xfrm>
          <a:prstGeom prst="rect">
            <a:avLst/>
          </a:prstGeom>
        </p:spPr>
      </p:pic>
      <p:sp>
        <p:nvSpPr>
          <p:cNvPr id="3" name="Content Placeholder 2"/>
          <p:cNvSpPr>
            <a:spLocks noGrp="1"/>
          </p:cNvSpPr>
          <p:nvPr>
            <p:ph idx="1"/>
          </p:nvPr>
        </p:nvSpPr>
        <p:spPr>
          <a:xfrm>
            <a:off x="457200" y="1600200"/>
            <a:ext cx="8229600" cy="4525963"/>
          </a:xfrm>
          <a:prstGeom prst="rect">
            <a:avLst/>
          </a:prstGeom>
        </p:spPr>
        <p:txBody>
          <a:bodyPr/>
          <a:lstStyle>
            <a:lvl1pPr marL="514350" indent="-514350">
              <a:buFont typeface="+mj-lt"/>
              <a:buAutoNum type="arabicPeriod"/>
              <a:defRPr>
                <a:latin typeface="Verdana" pitchFamily="34" charset="0"/>
                <a:ea typeface="Verdana" pitchFamily="34" charset="0"/>
                <a:cs typeface="Verdana" pitchFamily="34" charset="0"/>
              </a:defRPr>
            </a:lvl1pPr>
            <a:lvl2pPr marL="971550" indent="-514350">
              <a:buFont typeface="+mj-lt"/>
              <a:buAutoNum type="alphaLcPeriod"/>
              <a:defRPr>
                <a:latin typeface="Verdana" pitchFamily="34" charset="0"/>
                <a:ea typeface="Verdana" pitchFamily="34" charset="0"/>
                <a:cs typeface="Verdana" pitchFamily="34" charset="0"/>
              </a:defRPr>
            </a:lvl2pPr>
            <a:lvl3pPr marL="1428750" indent="-514350">
              <a:buFont typeface="+mj-lt"/>
              <a:buAutoNum type="romanLcPeriod"/>
              <a:defRPr>
                <a:latin typeface="Verdana" pitchFamily="34" charset="0"/>
                <a:ea typeface="Verdana" pitchFamily="34" charset="0"/>
                <a:cs typeface="Verdana" pitchFamily="34" charset="0"/>
              </a:defRPr>
            </a:lvl3pPr>
            <a:lvl4pPr marL="1828800" indent="-457200">
              <a:buFont typeface="+mj-lt"/>
              <a:buAutoNum type="alphaLcPeriod"/>
              <a:defRPr/>
            </a:lvl4pPr>
            <a:lvl5pPr marL="2286000" indent="-457200">
              <a:buFont typeface="+mj-lt"/>
              <a:buAutoNum type="alphaLcPeriod"/>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a:xfrm>
            <a:off x="457200" y="6356350"/>
            <a:ext cx="2057400" cy="365125"/>
          </a:xfrm>
          <a:prstGeom prst="rect">
            <a:avLst/>
          </a:prstGeom>
        </p:spPr>
        <p:txBody>
          <a:bodyPr/>
          <a:lstStyle>
            <a:lvl1pPr>
              <a:defRPr sz="800">
                <a:latin typeface="Verdana" pitchFamily="34" charset="0"/>
                <a:ea typeface="Verdana" pitchFamily="34" charset="0"/>
                <a:cs typeface="Verdana" pitchFamily="34" charset="0"/>
              </a:defRPr>
            </a:lvl1pPr>
          </a:lstStyle>
          <a:p>
            <a:r>
              <a:rPr lang="en-US" dirty="0" smtClean="0"/>
              <a:t>© 2011-2012 All Rights Reserved  Brown Smith Wallace LLC </a:t>
            </a:r>
            <a:endParaRPr lang="en-US" dirty="0"/>
          </a:p>
        </p:txBody>
      </p:sp>
      <p:sp>
        <p:nvSpPr>
          <p:cNvPr id="9" name="Footer Placeholder 11"/>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Verdana" pitchFamily="34" charset="0"/>
                <a:ea typeface="Verdana" pitchFamily="34" charset="0"/>
                <a:cs typeface="Verdana" pitchFamily="34" charset="0"/>
              </a:defRPr>
            </a:lvl1pPr>
          </a:lstStyle>
          <a:p>
            <a:fld id="{4723FB1A-76E4-4C3F-A887-1A45C2B75B57}" type="slidenum">
              <a:rPr lang="en-US" smtClean="0"/>
              <a:pPr/>
              <a:t>‹#›</a:t>
            </a:fld>
            <a:endParaRPr lang="en-US" dirty="0"/>
          </a:p>
        </p:txBody>
      </p:sp>
      <p:sp>
        <p:nvSpPr>
          <p:cNvPr id="11" name="Picture Placeholder 10"/>
          <p:cNvSpPr>
            <a:spLocks noGrp="1"/>
          </p:cNvSpPr>
          <p:nvPr>
            <p:ph type="pic" sz="quarter" idx="11" hasCustomPrompt="1"/>
          </p:nvPr>
        </p:nvSpPr>
        <p:spPr>
          <a:xfrm>
            <a:off x="7315200" y="6356350"/>
            <a:ext cx="1371600" cy="457200"/>
          </a:xfrm>
          <a:prstGeom prst="rect">
            <a:avLst/>
          </a:prstGeom>
        </p:spPr>
        <p:txBody>
          <a:bodyPr/>
          <a:lstStyle>
            <a:lvl1pPr>
              <a:defRPr sz="1000"/>
            </a:lvl1pPr>
          </a:lstStyle>
          <a:p>
            <a:r>
              <a:rPr lang="en-US" dirty="0" smtClean="0"/>
              <a:t>Client Logo</a:t>
            </a:r>
            <a:endParaRPr lang="en-US" dirty="0"/>
          </a:p>
        </p:txBody>
      </p:sp>
      <p:sp>
        <p:nvSpPr>
          <p:cNvPr id="12" name="Text Placeholder 15"/>
          <p:cNvSpPr>
            <a:spLocks noGrp="1"/>
          </p:cNvSpPr>
          <p:nvPr>
            <p:ph type="body" sz="quarter" idx="12" hasCustomPrompt="1"/>
          </p:nvPr>
        </p:nvSpPr>
        <p:spPr>
          <a:xfrm>
            <a:off x="304800" y="228600"/>
            <a:ext cx="8382000" cy="990600"/>
          </a:xfrm>
          <a:prstGeom prst="rect">
            <a:avLst/>
          </a:prstGeom>
        </p:spPr>
        <p:txBody>
          <a:bodyPr/>
          <a:lstStyle>
            <a:lvl1pPr>
              <a:buNone/>
              <a:defRPr sz="3600">
                <a:latin typeface="Verdana" pitchFamily="34" charset="0"/>
                <a:ea typeface="Verdana" pitchFamily="34" charset="0"/>
                <a:cs typeface="Verdana" pitchFamily="34" charset="0"/>
              </a:defRPr>
            </a:lvl1pPr>
            <a:lvl2pPr>
              <a:buNone/>
              <a:defRPr sz="3600">
                <a:latin typeface="Verdana" pitchFamily="34" charset="0"/>
                <a:ea typeface="Verdana" pitchFamily="34" charset="0"/>
                <a:cs typeface="Verdana" pitchFamily="34" charset="0"/>
              </a:defRPr>
            </a:lvl2pPr>
            <a:lvl3pPr>
              <a:buNone/>
              <a:defRPr sz="3600">
                <a:latin typeface="Verdana" pitchFamily="34" charset="0"/>
                <a:ea typeface="Verdana" pitchFamily="34" charset="0"/>
                <a:cs typeface="Verdana" pitchFamily="34" charset="0"/>
              </a:defRPr>
            </a:lvl3pPr>
            <a:lvl4pPr>
              <a:buNone/>
              <a:defRPr sz="3600">
                <a:latin typeface="Verdana" pitchFamily="34" charset="0"/>
                <a:ea typeface="Verdana" pitchFamily="34" charset="0"/>
                <a:cs typeface="Verdana" pitchFamily="34" charset="0"/>
              </a:defRPr>
            </a:lvl4pPr>
            <a:lvl5pPr>
              <a:buNone/>
              <a:defRPr sz="3600">
                <a:latin typeface="Verdana" pitchFamily="34" charset="0"/>
                <a:ea typeface="Verdana" pitchFamily="34" charset="0"/>
                <a:cs typeface="Verdana" pitchFamily="34" charset="0"/>
              </a:defRPr>
            </a:lvl5pPr>
          </a:lstStyle>
          <a:p>
            <a:pPr lvl="0"/>
            <a:r>
              <a:rPr lang="en-US" dirty="0" smtClean="0"/>
              <a:t>Click to edit Master title style</a:t>
            </a:r>
            <a:endParaRPr lang="en-US" dirty="0"/>
          </a:p>
        </p:txBody>
      </p:sp>
    </p:spTree>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Non-bulleted text">
    <p:spTree>
      <p:nvGrpSpPr>
        <p:cNvPr id="1" name=""/>
        <p:cNvGrpSpPr/>
        <p:nvPr/>
      </p:nvGrpSpPr>
      <p:grpSpPr>
        <a:xfrm>
          <a:off x="0" y="0"/>
          <a:ext cx="0" cy="0"/>
          <a:chOff x="0" y="0"/>
          <a:chExt cx="0" cy="0"/>
        </a:xfrm>
      </p:grpSpPr>
      <p:pic>
        <p:nvPicPr>
          <p:cNvPr id="10" name="Picture 9" descr="BSW logo-bars.jpg"/>
          <p:cNvPicPr>
            <a:picLocks noChangeAspect="1"/>
          </p:cNvPicPr>
          <p:nvPr userDrawn="1"/>
        </p:nvPicPr>
        <p:blipFill>
          <a:blip r:embed="rId2" cstate="print"/>
          <a:stretch>
            <a:fillRect/>
          </a:stretch>
        </p:blipFill>
        <p:spPr>
          <a:xfrm>
            <a:off x="152400" y="457201"/>
            <a:ext cx="8869680" cy="998572"/>
          </a:xfrm>
          <a:prstGeom prst="rect">
            <a:avLst/>
          </a:prstGeom>
        </p:spPr>
      </p:pic>
      <p:sp>
        <p:nvSpPr>
          <p:cNvPr id="3" name="Content Placeholder 2"/>
          <p:cNvSpPr>
            <a:spLocks noGrp="1"/>
          </p:cNvSpPr>
          <p:nvPr>
            <p:ph idx="1"/>
          </p:nvPr>
        </p:nvSpPr>
        <p:spPr>
          <a:xfrm>
            <a:off x="457200" y="1600200"/>
            <a:ext cx="8229600" cy="4525963"/>
          </a:xfrm>
          <a:prstGeom prst="rect">
            <a:avLst/>
          </a:prstGeom>
        </p:spPr>
        <p:txBody>
          <a:bodyPr/>
          <a:lstStyle>
            <a:lvl1pPr marL="0" indent="0">
              <a:buNone/>
              <a:defRPr>
                <a:latin typeface="Verdana" pitchFamily="34" charset="0"/>
                <a:ea typeface="Verdana" pitchFamily="34" charset="0"/>
                <a:cs typeface="Verdana" pitchFamily="34" charset="0"/>
              </a:defRPr>
            </a:lvl1pPr>
            <a:lvl2pPr marL="0" indent="0">
              <a:buNone/>
              <a:defRPr>
                <a:latin typeface="Verdana" pitchFamily="34" charset="0"/>
                <a:ea typeface="Verdana" pitchFamily="34" charset="0"/>
                <a:cs typeface="Verdana" pitchFamily="34" charset="0"/>
              </a:defRPr>
            </a:lvl2pPr>
            <a:lvl3pPr marL="0" indent="0">
              <a:buNone/>
              <a:defRPr>
                <a:latin typeface="Verdana" pitchFamily="34" charset="0"/>
                <a:ea typeface="Verdana" pitchFamily="34" charset="0"/>
                <a:cs typeface="Verdana" pitchFamily="34" charset="0"/>
              </a:defRPr>
            </a:lvl3pPr>
            <a:lvl4pPr marL="0" indent="0">
              <a:buNone/>
              <a:defRPr>
                <a:latin typeface="Verdana" pitchFamily="34" charset="0"/>
                <a:ea typeface="Verdana" pitchFamily="34" charset="0"/>
                <a:cs typeface="Verdana" pitchFamily="34" charset="0"/>
              </a:defRPr>
            </a:lvl4pPr>
            <a:lvl5pPr marL="0" indent="0">
              <a:buNone/>
              <a:defRPr>
                <a:latin typeface="Verdana" pitchFamily="34" charset="0"/>
                <a:ea typeface="Verdana" pitchFamily="34" charset="0"/>
                <a:cs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057400" cy="365125"/>
          </a:xfrm>
          <a:prstGeom prst="rect">
            <a:avLst/>
          </a:prstGeom>
        </p:spPr>
        <p:txBody>
          <a:bodyPr/>
          <a:lstStyle>
            <a:lvl1pPr>
              <a:defRPr sz="800">
                <a:latin typeface="Verdana" pitchFamily="34" charset="0"/>
                <a:ea typeface="Verdana" pitchFamily="34" charset="0"/>
                <a:cs typeface="Verdana" pitchFamily="34" charset="0"/>
              </a:defRPr>
            </a:lvl1pPr>
          </a:lstStyle>
          <a:p>
            <a:r>
              <a:rPr lang="en-US" dirty="0" smtClean="0"/>
              <a:t>© 2011-2012 All Rights Reserved  Brown Smith Wallace LLC </a:t>
            </a:r>
            <a:endParaRPr lang="en-US" dirty="0"/>
          </a:p>
        </p:txBody>
      </p:sp>
      <p:sp>
        <p:nvSpPr>
          <p:cNvPr id="7" name="Footer Placeholder 11"/>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Verdana" pitchFamily="34" charset="0"/>
                <a:ea typeface="Verdana" pitchFamily="34" charset="0"/>
                <a:cs typeface="Verdana" pitchFamily="34" charset="0"/>
              </a:defRPr>
            </a:lvl1pPr>
          </a:lstStyle>
          <a:p>
            <a:fld id="{4723FB1A-76E4-4C3F-A887-1A45C2B75B57}" type="slidenum">
              <a:rPr lang="en-US" smtClean="0"/>
              <a:pPr/>
              <a:t>‹#›</a:t>
            </a:fld>
            <a:endParaRPr lang="en-US" dirty="0"/>
          </a:p>
        </p:txBody>
      </p:sp>
      <p:sp>
        <p:nvSpPr>
          <p:cNvPr id="8" name="Picture Placeholder 10"/>
          <p:cNvSpPr>
            <a:spLocks noGrp="1"/>
          </p:cNvSpPr>
          <p:nvPr>
            <p:ph type="pic" sz="quarter" idx="11" hasCustomPrompt="1"/>
          </p:nvPr>
        </p:nvSpPr>
        <p:spPr>
          <a:xfrm>
            <a:off x="7315200" y="6356350"/>
            <a:ext cx="1371600" cy="457200"/>
          </a:xfrm>
          <a:prstGeom prst="rect">
            <a:avLst/>
          </a:prstGeom>
        </p:spPr>
        <p:txBody>
          <a:bodyPr/>
          <a:lstStyle>
            <a:lvl1pPr>
              <a:defRPr sz="1000"/>
            </a:lvl1pPr>
          </a:lstStyle>
          <a:p>
            <a:r>
              <a:rPr lang="en-US" dirty="0" smtClean="0"/>
              <a:t>Client Logo</a:t>
            </a:r>
            <a:endParaRPr lang="en-US" dirty="0"/>
          </a:p>
        </p:txBody>
      </p:sp>
      <p:sp>
        <p:nvSpPr>
          <p:cNvPr id="11" name="Text Placeholder 15"/>
          <p:cNvSpPr>
            <a:spLocks noGrp="1"/>
          </p:cNvSpPr>
          <p:nvPr>
            <p:ph type="body" sz="quarter" idx="12" hasCustomPrompt="1"/>
          </p:nvPr>
        </p:nvSpPr>
        <p:spPr>
          <a:xfrm>
            <a:off x="304800" y="228600"/>
            <a:ext cx="8382000" cy="990600"/>
          </a:xfrm>
          <a:prstGeom prst="rect">
            <a:avLst/>
          </a:prstGeom>
        </p:spPr>
        <p:txBody>
          <a:bodyPr/>
          <a:lstStyle>
            <a:lvl1pPr>
              <a:buNone/>
              <a:defRPr sz="3600">
                <a:latin typeface="Verdana" pitchFamily="34" charset="0"/>
                <a:ea typeface="Verdana" pitchFamily="34" charset="0"/>
                <a:cs typeface="Verdana" pitchFamily="34" charset="0"/>
              </a:defRPr>
            </a:lvl1pPr>
            <a:lvl2pPr>
              <a:buNone/>
              <a:defRPr sz="3600">
                <a:latin typeface="Verdana" pitchFamily="34" charset="0"/>
                <a:ea typeface="Verdana" pitchFamily="34" charset="0"/>
                <a:cs typeface="Verdana" pitchFamily="34" charset="0"/>
              </a:defRPr>
            </a:lvl2pPr>
            <a:lvl3pPr>
              <a:buNone/>
              <a:defRPr sz="3600">
                <a:latin typeface="Verdana" pitchFamily="34" charset="0"/>
                <a:ea typeface="Verdana" pitchFamily="34" charset="0"/>
                <a:cs typeface="Verdana" pitchFamily="34" charset="0"/>
              </a:defRPr>
            </a:lvl3pPr>
            <a:lvl4pPr>
              <a:buNone/>
              <a:defRPr sz="3600">
                <a:latin typeface="Verdana" pitchFamily="34" charset="0"/>
                <a:ea typeface="Verdana" pitchFamily="34" charset="0"/>
                <a:cs typeface="Verdana" pitchFamily="34" charset="0"/>
              </a:defRPr>
            </a:lvl4pPr>
            <a:lvl5pPr>
              <a:buNone/>
              <a:defRPr sz="3600">
                <a:latin typeface="Verdana" pitchFamily="34" charset="0"/>
                <a:ea typeface="Verdana" pitchFamily="34" charset="0"/>
                <a:cs typeface="Verdana" pitchFamily="34" charset="0"/>
              </a:defRPr>
            </a:lvl5pPr>
          </a:lstStyle>
          <a:p>
            <a:pPr lvl="0"/>
            <a:r>
              <a:rPr lang="en-US" dirty="0" smtClean="0"/>
              <a:t>Click to edit Master title style</a:t>
            </a:r>
            <a:endParaRPr lang="en-US" dirty="0"/>
          </a:p>
        </p:txBody>
      </p:sp>
    </p:spTree>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2514600"/>
            <a:ext cx="8229600" cy="1143000"/>
          </a:xfrm>
          <a:prstGeom prst="rect">
            <a:avLst/>
          </a:prstGeom>
        </p:spPr>
        <p:txBody>
          <a:bodyPr/>
          <a:lstStyle>
            <a:lvl1pPr>
              <a:defRPr b="0" i="1" baseline="0">
                <a:solidFill>
                  <a:srgbClr val="00395C"/>
                </a:solidFill>
                <a:latin typeface="Verdana" pitchFamily="34" charset="0"/>
                <a:ea typeface="Verdana" pitchFamily="34" charset="0"/>
                <a:cs typeface="Verdana" pitchFamily="34" charset="0"/>
              </a:defRPr>
            </a:lvl1pPr>
          </a:lstStyle>
          <a:p>
            <a:r>
              <a:rPr lang="en-US" dirty="0" smtClean="0"/>
              <a:t>Click to edit transition title</a:t>
            </a:r>
            <a:endParaRPr lang="en-US" dirty="0"/>
          </a:p>
        </p:txBody>
      </p:sp>
      <p:sp>
        <p:nvSpPr>
          <p:cNvPr id="4" name="Date Placeholder 3"/>
          <p:cNvSpPr>
            <a:spLocks noGrp="1"/>
          </p:cNvSpPr>
          <p:nvPr>
            <p:ph type="dt" sz="half" idx="10"/>
          </p:nvPr>
        </p:nvSpPr>
        <p:spPr>
          <a:xfrm>
            <a:off x="457200" y="6356350"/>
            <a:ext cx="2057400" cy="365125"/>
          </a:xfrm>
          <a:prstGeom prst="rect">
            <a:avLst/>
          </a:prstGeom>
        </p:spPr>
        <p:txBody>
          <a:bodyPr/>
          <a:lstStyle>
            <a:lvl1pPr>
              <a:defRPr sz="800">
                <a:latin typeface="Verdana" pitchFamily="34" charset="0"/>
                <a:ea typeface="Verdana" pitchFamily="34" charset="0"/>
                <a:cs typeface="Verdana" pitchFamily="34" charset="0"/>
              </a:defRPr>
            </a:lvl1pPr>
          </a:lstStyle>
          <a:p>
            <a:r>
              <a:rPr lang="en-US" dirty="0" smtClean="0"/>
              <a:t>© 2011-2012 All Rights Reserved  Brown Smith Wallace LLC </a:t>
            </a:r>
            <a:endParaRPr lang="en-US" dirty="0"/>
          </a:p>
        </p:txBody>
      </p:sp>
      <p:sp>
        <p:nvSpPr>
          <p:cNvPr id="7" name="Footer Placeholder 11"/>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Verdana" pitchFamily="34" charset="0"/>
                <a:ea typeface="Verdana" pitchFamily="34" charset="0"/>
                <a:cs typeface="Verdana" pitchFamily="34" charset="0"/>
              </a:defRPr>
            </a:lvl1pPr>
          </a:lstStyle>
          <a:p>
            <a:fld id="{4723FB1A-76E4-4C3F-A887-1A45C2B75B57}" type="slidenum">
              <a:rPr lang="en-US" smtClean="0"/>
              <a:pPr/>
              <a:t>‹#›</a:t>
            </a:fld>
            <a:endParaRPr lang="en-US" dirty="0"/>
          </a:p>
        </p:txBody>
      </p:sp>
      <p:sp>
        <p:nvSpPr>
          <p:cNvPr id="8" name="Picture Placeholder 10"/>
          <p:cNvSpPr>
            <a:spLocks noGrp="1"/>
          </p:cNvSpPr>
          <p:nvPr>
            <p:ph type="pic" sz="quarter" idx="11" hasCustomPrompt="1"/>
          </p:nvPr>
        </p:nvSpPr>
        <p:spPr>
          <a:xfrm>
            <a:off x="7315200" y="6356350"/>
            <a:ext cx="1371600" cy="457200"/>
          </a:xfrm>
          <a:prstGeom prst="rect">
            <a:avLst/>
          </a:prstGeom>
        </p:spPr>
        <p:txBody>
          <a:bodyPr/>
          <a:lstStyle>
            <a:lvl1pPr>
              <a:defRPr sz="1000"/>
            </a:lvl1pPr>
          </a:lstStyle>
          <a:p>
            <a:r>
              <a:rPr lang="en-US" dirty="0" smtClean="0"/>
              <a:t>Client Logo</a:t>
            </a:r>
            <a:endParaRPr lang="en-US" dirty="0"/>
          </a:p>
        </p:txBody>
      </p:sp>
      <p:pic>
        <p:nvPicPr>
          <p:cNvPr id="9" name="Picture 8" descr="BSW logo-bars.jpg"/>
          <p:cNvPicPr>
            <a:picLocks noChangeAspect="1"/>
          </p:cNvPicPr>
          <p:nvPr userDrawn="1"/>
        </p:nvPicPr>
        <p:blipFill>
          <a:blip r:embed="rId2" cstate="print"/>
          <a:stretch>
            <a:fillRect/>
          </a:stretch>
        </p:blipFill>
        <p:spPr>
          <a:xfrm>
            <a:off x="152400" y="457201"/>
            <a:ext cx="8869680" cy="998572"/>
          </a:xfrm>
          <a:prstGeom prst="rect">
            <a:avLst/>
          </a:prstGeom>
        </p:spPr>
      </p:pic>
    </p:spTree>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ersonnel Page">
    <p:spTree>
      <p:nvGrpSpPr>
        <p:cNvPr id="1" name=""/>
        <p:cNvGrpSpPr/>
        <p:nvPr/>
      </p:nvGrpSpPr>
      <p:grpSpPr>
        <a:xfrm>
          <a:off x="0" y="0"/>
          <a:ext cx="0" cy="0"/>
          <a:chOff x="0" y="0"/>
          <a:chExt cx="0" cy="0"/>
        </a:xfrm>
      </p:grpSpPr>
      <p:pic>
        <p:nvPicPr>
          <p:cNvPr id="14" name="Picture 13" descr="BSW logo-bars.jpg"/>
          <p:cNvPicPr>
            <a:picLocks noChangeAspect="1"/>
          </p:cNvPicPr>
          <p:nvPr userDrawn="1"/>
        </p:nvPicPr>
        <p:blipFill>
          <a:blip r:embed="rId2" cstate="print"/>
          <a:stretch>
            <a:fillRect/>
          </a:stretch>
        </p:blipFill>
        <p:spPr>
          <a:xfrm>
            <a:off x="152400" y="457201"/>
            <a:ext cx="8869680" cy="998572"/>
          </a:xfrm>
          <a:prstGeom prst="rect">
            <a:avLst/>
          </a:prstGeom>
        </p:spPr>
      </p:pic>
      <p:sp>
        <p:nvSpPr>
          <p:cNvPr id="5" name="Date Placeholder 4"/>
          <p:cNvSpPr>
            <a:spLocks noGrp="1"/>
          </p:cNvSpPr>
          <p:nvPr>
            <p:ph type="dt" sz="half" idx="10"/>
          </p:nvPr>
        </p:nvSpPr>
        <p:spPr>
          <a:xfrm>
            <a:off x="457200" y="6356350"/>
            <a:ext cx="2057400" cy="365125"/>
          </a:xfrm>
          <a:prstGeom prst="rect">
            <a:avLst/>
          </a:prstGeom>
        </p:spPr>
        <p:txBody>
          <a:bodyPr/>
          <a:lstStyle>
            <a:lvl1pPr>
              <a:defRPr sz="800">
                <a:latin typeface="Verdana" pitchFamily="34" charset="0"/>
                <a:ea typeface="Verdana" pitchFamily="34" charset="0"/>
                <a:cs typeface="Verdana" pitchFamily="34" charset="0"/>
              </a:defRPr>
            </a:lvl1pPr>
          </a:lstStyle>
          <a:p>
            <a:r>
              <a:rPr lang="en-US" dirty="0" smtClean="0"/>
              <a:t>© 2011-2012 All Rights Reserved  Brown Smith Wallace LLC </a:t>
            </a:r>
            <a:endParaRPr lang="en-US" dirty="0"/>
          </a:p>
        </p:txBody>
      </p:sp>
      <p:sp>
        <p:nvSpPr>
          <p:cNvPr id="18" name="Text Placeholder 17"/>
          <p:cNvSpPr>
            <a:spLocks noGrp="1"/>
          </p:cNvSpPr>
          <p:nvPr>
            <p:ph type="body" sz="quarter" idx="13" hasCustomPrompt="1"/>
          </p:nvPr>
        </p:nvSpPr>
        <p:spPr>
          <a:xfrm>
            <a:off x="533400" y="1600200"/>
            <a:ext cx="4038600" cy="762000"/>
          </a:xfrm>
          <a:prstGeom prst="rect">
            <a:avLst/>
          </a:prstGeom>
        </p:spPr>
        <p:txBody>
          <a:bodyPr>
            <a:noAutofit/>
          </a:bodyPr>
          <a:lstStyle>
            <a:lvl1pPr>
              <a:buNone/>
              <a:defRPr sz="1800" b="1" baseline="0">
                <a:latin typeface="Verdana" pitchFamily="34" charset="0"/>
                <a:ea typeface="Verdana" pitchFamily="34" charset="0"/>
                <a:cs typeface="Verdana" pitchFamily="34" charset="0"/>
              </a:defRPr>
            </a:lvl1pPr>
            <a:lvl2pPr>
              <a:buNone/>
              <a:defRPr sz="1800" b="1"/>
            </a:lvl2pPr>
            <a:lvl3pPr>
              <a:buNone/>
              <a:defRPr sz="1800" b="1"/>
            </a:lvl3pPr>
            <a:lvl4pPr>
              <a:buNone/>
              <a:defRPr sz="1800" b="1"/>
            </a:lvl4pPr>
            <a:lvl5pPr>
              <a:buNone/>
              <a:defRPr sz="1800" b="1"/>
            </a:lvl5pPr>
          </a:lstStyle>
          <a:p>
            <a:pPr lvl="0"/>
            <a:r>
              <a:rPr lang="en-US" dirty="0" smtClean="0"/>
              <a:t>Engagement Role</a:t>
            </a:r>
          </a:p>
          <a:p>
            <a:pPr lvl="0"/>
            <a:r>
              <a:rPr lang="en-US" dirty="0" smtClean="0"/>
              <a:t>Name, Credentials</a:t>
            </a:r>
            <a:endParaRPr lang="en-US" dirty="0"/>
          </a:p>
        </p:txBody>
      </p:sp>
      <p:sp>
        <p:nvSpPr>
          <p:cNvPr id="19" name="Text Placeholder 17"/>
          <p:cNvSpPr>
            <a:spLocks noGrp="1"/>
          </p:cNvSpPr>
          <p:nvPr>
            <p:ph type="body" sz="quarter" idx="14" hasCustomPrompt="1"/>
          </p:nvPr>
        </p:nvSpPr>
        <p:spPr>
          <a:xfrm>
            <a:off x="4724400" y="1600200"/>
            <a:ext cx="4038600" cy="762000"/>
          </a:xfrm>
          <a:prstGeom prst="rect">
            <a:avLst/>
          </a:prstGeom>
        </p:spPr>
        <p:txBody>
          <a:bodyPr>
            <a:noAutofit/>
          </a:bodyPr>
          <a:lstStyle>
            <a:lvl1pPr>
              <a:buNone/>
              <a:defRPr sz="1800" b="1" baseline="0">
                <a:latin typeface="Verdana" pitchFamily="34" charset="0"/>
                <a:ea typeface="Verdana" pitchFamily="34" charset="0"/>
                <a:cs typeface="Verdana" pitchFamily="34" charset="0"/>
              </a:defRPr>
            </a:lvl1pPr>
            <a:lvl2pPr>
              <a:buNone/>
              <a:defRPr sz="1800" b="1"/>
            </a:lvl2pPr>
            <a:lvl3pPr>
              <a:buNone/>
              <a:defRPr sz="1800" b="1"/>
            </a:lvl3pPr>
            <a:lvl4pPr>
              <a:buNone/>
              <a:defRPr sz="1800" b="1"/>
            </a:lvl4pPr>
            <a:lvl5pPr>
              <a:buNone/>
              <a:defRPr sz="1800" b="1"/>
            </a:lvl5pPr>
          </a:lstStyle>
          <a:p>
            <a:pPr lvl="0"/>
            <a:r>
              <a:rPr lang="en-US" dirty="0" smtClean="0"/>
              <a:t>Engagement Role</a:t>
            </a:r>
          </a:p>
          <a:p>
            <a:pPr lvl="0"/>
            <a:r>
              <a:rPr lang="en-US" dirty="0" smtClean="0"/>
              <a:t>Name, Credentials</a:t>
            </a:r>
            <a:endParaRPr lang="en-US" dirty="0"/>
          </a:p>
        </p:txBody>
      </p:sp>
      <p:sp>
        <p:nvSpPr>
          <p:cNvPr id="21" name="Picture Placeholder 20"/>
          <p:cNvSpPr>
            <a:spLocks noGrp="1"/>
          </p:cNvSpPr>
          <p:nvPr>
            <p:ph type="pic" sz="quarter" idx="15" hasCustomPrompt="1"/>
          </p:nvPr>
        </p:nvSpPr>
        <p:spPr>
          <a:xfrm>
            <a:off x="533400" y="2438400"/>
            <a:ext cx="838200" cy="1295400"/>
          </a:xfrm>
          <a:prstGeom prst="rect">
            <a:avLst/>
          </a:prstGeom>
        </p:spPr>
        <p:txBody>
          <a:bodyPr>
            <a:normAutofit/>
          </a:bodyPr>
          <a:lstStyle>
            <a:lvl1pPr>
              <a:buNone/>
              <a:defRPr sz="900" baseline="0"/>
            </a:lvl1pPr>
          </a:lstStyle>
          <a:p>
            <a:r>
              <a:rPr lang="en-US" dirty="0" smtClean="0"/>
              <a:t>Personnel Pic</a:t>
            </a:r>
            <a:endParaRPr lang="en-US" dirty="0"/>
          </a:p>
        </p:txBody>
      </p:sp>
      <p:sp>
        <p:nvSpPr>
          <p:cNvPr id="22" name="Picture Placeholder 20"/>
          <p:cNvSpPr>
            <a:spLocks noGrp="1"/>
          </p:cNvSpPr>
          <p:nvPr>
            <p:ph type="pic" sz="quarter" idx="16" hasCustomPrompt="1"/>
          </p:nvPr>
        </p:nvSpPr>
        <p:spPr>
          <a:xfrm>
            <a:off x="4724400" y="2438400"/>
            <a:ext cx="838200" cy="1295400"/>
          </a:xfrm>
          <a:prstGeom prst="rect">
            <a:avLst/>
          </a:prstGeom>
        </p:spPr>
        <p:txBody>
          <a:bodyPr>
            <a:normAutofit/>
          </a:bodyPr>
          <a:lstStyle>
            <a:lvl1pPr>
              <a:buNone/>
              <a:defRPr sz="900" baseline="0"/>
            </a:lvl1pPr>
          </a:lstStyle>
          <a:p>
            <a:r>
              <a:rPr lang="en-US" dirty="0" smtClean="0"/>
              <a:t>Personnel Pic</a:t>
            </a:r>
            <a:endParaRPr lang="en-US" dirty="0"/>
          </a:p>
        </p:txBody>
      </p:sp>
      <p:sp>
        <p:nvSpPr>
          <p:cNvPr id="24" name="Text Placeholder 23"/>
          <p:cNvSpPr>
            <a:spLocks noGrp="1"/>
          </p:cNvSpPr>
          <p:nvPr>
            <p:ph type="body" sz="quarter" idx="17" hasCustomPrompt="1"/>
          </p:nvPr>
        </p:nvSpPr>
        <p:spPr>
          <a:xfrm>
            <a:off x="1447800" y="2438400"/>
            <a:ext cx="3124200" cy="3810000"/>
          </a:xfrm>
          <a:prstGeom prst="rect">
            <a:avLst/>
          </a:prstGeom>
        </p:spPr>
        <p:txBody>
          <a:bodyPr>
            <a:normAutofit/>
          </a:bodyPr>
          <a:lstStyle>
            <a:lvl1pPr marL="0" indent="0">
              <a:buNone/>
              <a:defRPr sz="1200">
                <a:latin typeface="Verdana" pitchFamily="34" charset="0"/>
                <a:ea typeface="Verdana" pitchFamily="34" charset="0"/>
                <a:cs typeface="Verdana" pitchFamily="34" charset="0"/>
              </a:defRPr>
            </a:lvl1pPr>
            <a:lvl2pPr>
              <a:buNone/>
              <a:defRPr sz="1400"/>
            </a:lvl2pPr>
            <a:lvl3pPr>
              <a:buNone/>
              <a:defRPr sz="1400"/>
            </a:lvl3pPr>
            <a:lvl4pPr>
              <a:buNone/>
              <a:defRPr sz="1400"/>
            </a:lvl4pPr>
            <a:lvl5pPr>
              <a:buNone/>
              <a:defRPr sz="1400"/>
            </a:lvl5pPr>
          </a:lstStyle>
          <a:p>
            <a:pPr lvl="0"/>
            <a:r>
              <a:rPr lang="en-US" dirty="0" smtClean="0"/>
              <a:t>Click to edit Personnel information.</a:t>
            </a:r>
            <a:endParaRPr lang="en-US" dirty="0"/>
          </a:p>
        </p:txBody>
      </p:sp>
      <p:sp>
        <p:nvSpPr>
          <p:cNvPr id="25" name="Text Placeholder 23"/>
          <p:cNvSpPr>
            <a:spLocks noGrp="1"/>
          </p:cNvSpPr>
          <p:nvPr>
            <p:ph type="body" sz="quarter" idx="18" hasCustomPrompt="1"/>
          </p:nvPr>
        </p:nvSpPr>
        <p:spPr>
          <a:xfrm>
            <a:off x="5638800" y="2438400"/>
            <a:ext cx="3124200" cy="3810000"/>
          </a:xfrm>
          <a:prstGeom prst="rect">
            <a:avLst/>
          </a:prstGeom>
        </p:spPr>
        <p:txBody>
          <a:bodyPr>
            <a:normAutofit/>
          </a:bodyPr>
          <a:lstStyle>
            <a:lvl1pPr marL="0" indent="0">
              <a:buNone/>
              <a:defRPr sz="1200">
                <a:latin typeface="Verdana" pitchFamily="34" charset="0"/>
                <a:ea typeface="Verdana" pitchFamily="34" charset="0"/>
                <a:cs typeface="Verdana" pitchFamily="34" charset="0"/>
              </a:defRPr>
            </a:lvl1pPr>
            <a:lvl2pPr>
              <a:buNone/>
              <a:defRPr sz="1400"/>
            </a:lvl2pPr>
            <a:lvl3pPr>
              <a:buNone/>
              <a:defRPr sz="1400"/>
            </a:lvl3pPr>
            <a:lvl4pPr>
              <a:buNone/>
              <a:defRPr sz="1400"/>
            </a:lvl4pPr>
            <a:lvl5pPr>
              <a:buNone/>
              <a:defRPr sz="1400"/>
            </a:lvl5pPr>
          </a:lstStyle>
          <a:p>
            <a:pPr lvl="0"/>
            <a:r>
              <a:rPr lang="en-US" dirty="0" smtClean="0"/>
              <a:t>Click to edit Personnel information.</a:t>
            </a:r>
            <a:endParaRPr lang="en-US" dirty="0"/>
          </a:p>
        </p:txBody>
      </p:sp>
      <p:sp>
        <p:nvSpPr>
          <p:cNvPr id="11" name="Footer Placeholder 11"/>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Verdana" pitchFamily="34" charset="0"/>
                <a:ea typeface="Verdana" pitchFamily="34" charset="0"/>
                <a:cs typeface="Verdana" pitchFamily="34" charset="0"/>
              </a:defRPr>
            </a:lvl1pPr>
          </a:lstStyle>
          <a:p>
            <a:fld id="{4723FB1A-76E4-4C3F-A887-1A45C2B75B57}" type="slidenum">
              <a:rPr lang="en-US" smtClean="0"/>
              <a:pPr/>
              <a:t>‹#›</a:t>
            </a:fld>
            <a:endParaRPr lang="en-US" dirty="0"/>
          </a:p>
        </p:txBody>
      </p:sp>
      <p:sp>
        <p:nvSpPr>
          <p:cNvPr id="12" name="Picture Placeholder 10"/>
          <p:cNvSpPr>
            <a:spLocks noGrp="1"/>
          </p:cNvSpPr>
          <p:nvPr>
            <p:ph type="pic" sz="quarter" idx="11" hasCustomPrompt="1"/>
          </p:nvPr>
        </p:nvSpPr>
        <p:spPr>
          <a:xfrm>
            <a:off x="7315200" y="6356350"/>
            <a:ext cx="1371600" cy="457200"/>
          </a:xfrm>
          <a:prstGeom prst="rect">
            <a:avLst/>
          </a:prstGeom>
        </p:spPr>
        <p:txBody>
          <a:bodyPr/>
          <a:lstStyle>
            <a:lvl1pPr>
              <a:defRPr sz="1000"/>
            </a:lvl1pPr>
          </a:lstStyle>
          <a:p>
            <a:r>
              <a:rPr lang="en-US" dirty="0" smtClean="0"/>
              <a:t>Client Logo</a:t>
            </a:r>
            <a:endParaRPr lang="en-US" dirty="0"/>
          </a:p>
        </p:txBody>
      </p:sp>
      <p:sp>
        <p:nvSpPr>
          <p:cNvPr id="16" name="Text Placeholder 15"/>
          <p:cNvSpPr>
            <a:spLocks noGrp="1"/>
          </p:cNvSpPr>
          <p:nvPr>
            <p:ph type="body" sz="quarter" idx="12" hasCustomPrompt="1"/>
          </p:nvPr>
        </p:nvSpPr>
        <p:spPr>
          <a:xfrm>
            <a:off x="304800" y="228600"/>
            <a:ext cx="8382000" cy="990600"/>
          </a:xfrm>
          <a:prstGeom prst="rect">
            <a:avLst/>
          </a:prstGeom>
        </p:spPr>
        <p:txBody>
          <a:bodyPr/>
          <a:lstStyle>
            <a:lvl1pPr>
              <a:buNone/>
              <a:defRPr sz="3600">
                <a:latin typeface="Verdana" pitchFamily="34" charset="0"/>
                <a:ea typeface="Verdana" pitchFamily="34" charset="0"/>
                <a:cs typeface="Verdana" pitchFamily="34" charset="0"/>
              </a:defRPr>
            </a:lvl1pPr>
            <a:lvl2pPr>
              <a:buNone/>
              <a:defRPr sz="3600">
                <a:latin typeface="Verdana" pitchFamily="34" charset="0"/>
                <a:ea typeface="Verdana" pitchFamily="34" charset="0"/>
                <a:cs typeface="Verdana" pitchFamily="34" charset="0"/>
              </a:defRPr>
            </a:lvl2pPr>
            <a:lvl3pPr>
              <a:buNone/>
              <a:defRPr sz="3600">
                <a:latin typeface="Verdana" pitchFamily="34" charset="0"/>
                <a:ea typeface="Verdana" pitchFamily="34" charset="0"/>
                <a:cs typeface="Verdana" pitchFamily="34" charset="0"/>
              </a:defRPr>
            </a:lvl3pPr>
            <a:lvl4pPr>
              <a:buNone/>
              <a:defRPr sz="3600">
                <a:latin typeface="Verdana" pitchFamily="34" charset="0"/>
                <a:ea typeface="Verdana" pitchFamily="34" charset="0"/>
                <a:cs typeface="Verdana" pitchFamily="34" charset="0"/>
              </a:defRPr>
            </a:lvl4pPr>
            <a:lvl5pPr>
              <a:buNone/>
              <a:defRPr sz="3600">
                <a:latin typeface="Verdana" pitchFamily="34" charset="0"/>
                <a:ea typeface="Verdana" pitchFamily="34" charset="0"/>
                <a:cs typeface="Verdana" pitchFamily="34" charset="0"/>
              </a:defRPr>
            </a:lvl5pPr>
          </a:lstStyle>
          <a:p>
            <a:pPr lvl="0"/>
            <a:r>
              <a:rPr lang="en-US" dirty="0" smtClean="0"/>
              <a:t>Engagement Team</a:t>
            </a:r>
            <a:endParaRPr lang="en-US" dirty="0"/>
          </a:p>
        </p:txBody>
      </p:sp>
    </p:spTree>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pic>
        <p:nvPicPr>
          <p:cNvPr id="9" name="Picture 8" descr="BSW logo-bars.jpg"/>
          <p:cNvPicPr>
            <a:picLocks noChangeAspect="1"/>
          </p:cNvPicPr>
          <p:nvPr userDrawn="1"/>
        </p:nvPicPr>
        <p:blipFill>
          <a:blip r:embed="rId2" cstate="print"/>
          <a:stretch>
            <a:fillRect/>
          </a:stretch>
        </p:blipFill>
        <p:spPr>
          <a:xfrm>
            <a:off x="152400" y="457201"/>
            <a:ext cx="8869680" cy="998572"/>
          </a:xfrm>
          <a:prstGeom prst="rect">
            <a:avLst/>
          </a:prstGeom>
        </p:spPr>
      </p:pic>
      <p:sp>
        <p:nvSpPr>
          <p:cNvPr id="3" name="Date Placeholder 2"/>
          <p:cNvSpPr>
            <a:spLocks noGrp="1"/>
          </p:cNvSpPr>
          <p:nvPr>
            <p:ph type="dt" sz="half" idx="10"/>
          </p:nvPr>
        </p:nvSpPr>
        <p:spPr>
          <a:xfrm>
            <a:off x="457200" y="6356350"/>
            <a:ext cx="2057400" cy="365125"/>
          </a:xfrm>
          <a:prstGeom prst="rect">
            <a:avLst/>
          </a:prstGeom>
        </p:spPr>
        <p:txBody>
          <a:bodyPr/>
          <a:lstStyle>
            <a:lvl1pPr>
              <a:defRPr sz="800">
                <a:solidFill>
                  <a:schemeClr val="tx1"/>
                </a:solidFill>
                <a:latin typeface="Verdana" pitchFamily="34" charset="0"/>
                <a:ea typeface="Verdana" pitchFamily="34" charset="0"/>
                <a:cs typeface="Verdana" pitchFamily="34" charset="0"/>
              </a:defRPr>
            </a:lvl1pPr>
          </a:lstStyle>
          <a:p>
            <a:r>
              <a:rPr lang="en-US" dirty="0" smtClean="0"/>
              <a:t>© 2011-2012 All Rights Reserved  Brown Smith Wallace LLC </a:t>
            </a:r>
            <a:endParaRPr lang="en-US" dirty="0"/>
          </a:p>
        </p:txBody>
      </p:sp>
      <p:sp>
        <p:nvSpPr>
          <p:cNvPr id="11" name="Text Placeholder 10"/>
          <p:cNvSpPr>
            <a:spLocks noGrp="1"/>
          </p:cNvSpPr>
          <p:nvPr>
            <p:ph type="body" sz="quarter" idx="14" hasCustomPrompt="1"/>
          </p:nvPr>
        </p:nvSpPr>
        <p:spPr>
          <a:xfrm>
            <a:off x="381000" y="1524000"/>
            <a:ext cx="8305800" cy="1066800"/>
          </a:xfrm>
          <a:prstGeom prst="rect">
            <a:avLst/>
          </a:prstGeom>
        </p:spPr>
        <p:txBody>
          <a:bodyPr>
            <a:noAutofit/>
          </a:bodyPr>
          <a:lstStyle>
            <a:lvl1pPr marL="0" indent="0">
              <a:buNone/>
              <a:defRPr sz="1400" baseline="0">
                <a:latin typeface="Verdana" pitchFamily="34" charset="0"/>
                <a:ea typeface="Verdana" pitchFamily="34" charset="0"/>
                <a:cs typeface="Verdana" pitchFamily="34" charset="0"/>
              </a:defRPr>
            </a:lvl1pPr>
            <a:lvl2pPr>
              <a:buNone/>
              <a:defRPr sz="1600"/>
            </a:lvl2pPr>
            <a:lvl3pPr>
              <a:buNone/>
              <a:defRPr sz="1600"/>
            </a:lvl3pPr>
            <a:lvl4pPr>
              <a:buNone/>
              <a:defRPr sz="1600"/>
            </a:lvl4pPr>
            <a:lvl5pPr>
              <a:buNone/>
              <a:defRPr sz="1600"/>
            </a:lvl5pPr>
          </a:lstStyle>
          <a:p>
            <a:pPr lvl="0"/>
            <a:r>
              <a:rPr lang="en-US" dirty="0" smtClean="0"/>
              <a:t>Enter text here</a:t>
            </a:r>
            <a:endParaRPr lang="en-US" dirty="0"/>
          </a:p>
        </p:txBody>
      </p:sp>
      <p:sp>
        <p:nvSpPr>
          <p:cNvPr id="7" name="Footer Placeholder 11"/>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Verdana" pitchFamily="34" charset="0"/>
                <a:ea typeface="Verdana" pitchFamily="34" charset="0"/>
                <a:cs typeface="Verdana" pitchFamily="34" charset="0"/>
              </a:defRPr>
            </a:lvl1pPr>
          </a:lstStyle>
          <a:p>
            <a:fld id="{4723FB1A-76E4-4C3F-A887-1A45C2B75B57}" type="slidenum">
              <a:rPr lang="en-US" smtClean="0"/>
              <a:pPr/>
              <a:t>‹#›</a:t>
            </a:fld>
            <a:endParaRPr lang="en-US" dirty="0"/>
          </a:p>
        </p:txBody>
      </p:sp>
      <p:sp>
        <p:nvSpPr>
          <p:cNvPr id="8" name="Picture Placeholder 10"/>
          <p:cNvSpPr>
            <a:spLocks noGrp="1"/>
          </p:cNvSpPr>
          <p:nvPr>
            <p:ph type="pic" sz="quarter" idx="11" hasCustomPrompt="1"/>
          </p:nvPr>
        </p:nvSpPr>
        <p:spPr>
          <a:xfrm>
            <a:off x="7315200" y="6356350"/>
            <a:ext cx="1371600" cy="457200"/>
          </a:xfrm>
          <a:prstGeom prst="rect">
            <a:avLst/>
          </a:prstGeom>
        </p:spPr>
        <p:txBody>
          <a:bodyPr/>
          <a:lstStyle>
            <a:lvl1pPr>
              <a:defRPr sz="1000"/>
            </a:lvl1pPr>
          </a:lstStyle>
          <a:p>
            <a:r>
              <a:rPr lang="en-US" dirty="0" smtClean="0"/>
              <a:t>Client Logo</a:t>
            </a:r>
            <a:endParaRPr lang="en-US" dirty="0"/>
          </a:p>
        </p:txBody>
      </p:sp>
      <p:sp>
        <p:nvSpPr>
          <p:cNvPr id="14" name="Text Placeholder 15"/>
          <p:cNvSpPr>
            <a:spLocks noGrp="1"/>
          </p:cNvSpPr>
          <p:nvPr>
            <p:ph type="body" sz="quarter" idx="12" hasCustomPrompt="1"/>
          </p:nvPr>
        </p:nvSpPr>
        <p:spPr>
          <a:xfrm>
            <a:off x="304800" y="228600"/>
            <a:ext cx="8382000" cy="990600"/>
          </a:xfrm>
          <a:prstGeom prst="rect">
            <a:avLst/>
          </a:prstGeom>
        </p:spPr>
        <p:txBody>
          <a:bodyPr/>
          <a:lstStyle>
            <a:lvl1pPr>
              <a:buNone/>
              <a:defRPr sz="3600">
                <a:latin typeface="Verdana" pitchFamily="34" charset="0"/>
                <a:ea typeface="Verdana" pitchFamily="34" charset="0"/>
                <a:cs typeface="Verdana" pitchFamily="34" charset="0"/>
              </a:defRPr>
            </a:lvl1pPr>
            <a:lvl2pPr>
              <a:buNone/>
              <a:defRPr sz="3600">
                <a:latin typeface="Verdana" pitchFamily="34" charset="0"/>
                <a:ea typeface="Verdana" pitchFamily="34" charset="0"/>
                <a:cs typeface="Verdana" pitchFamily="34" charset="0"/>
              </a:defRPr>
            </a:lvl2pPr>
            <a:lvl3pPr>
              <a:buNone/>
              <a:defRPr sz="3600">
                <a:latin typeface="Verdana" pitchFamily="34" charset="0"/>
                <a:ea typeface="Verdana" pitchFamily="34" charset="0"/>
                <a:cs typeface="Verdana" pitchFamily="34" charset="0"/>
              </a:defRPr>
            </a:lvl3pPr>
            <a:lvl4pPr>
              <a:buNone/>
              <a:defRPr sz="3600">
                <a:latin typeface="Verdana" pitchFamily="34" charset="0"/>
                <a:ea typeface="Verdana" pitchFamily="34" charset="0"/>
                <a:cs typeface="Verdana" pitchFamily="34" charset="0"/>
              </a:defRPr>
            </a:lvl4pPr>
            <a:lvl5pPr>
              <a:buNone/>
              <a:defRPr sz="3600">
                <a:latin typeface="Verdana" pitchFamily="34" charset="0"/>
                <a:ea typeface="Verdana" pitchFamily="34" charset="0"/>
                <a:cs typeface="Verdana" pitchFamily="34" charset="0"/>
              </a:defRPr>
            </a:lvl5pPr>
          </a:lstStyle>
          <a:p>
            <a:pPr lvl="0"/>
            <a:r>
              <a:rPr lang="en-US" dirty="0" smtClean="0"/>
              <a:t>Enter Table title here</a:t>
            </a:r>
            <a:endParaRPr lang="en-US" dirty="0"/>
          </a:p>
        </p:txBody>
      </p:sp>
      <p:sp>
        <p:nvSpPr>
          <p:cNvPr id="13" name="Table Placeholder 12"/>
          <p:cNvSpPr>
            <a:spLocks noGrp="1"/>
          </p:cNvSpPr>
          <p:nvPr>
            <p:ph type="tbl" sz="quarter" idx="15"/>
          </p:nvPr>
        </p:nvSpPr>
        <p:spPr>
          <a:xfrm>
            <a:off x="381000" y="2743200"/>
            <a:ext cx="8305800" cy="3124200"/>
          </a:xfrm>
          <a:prstGeom prst="rect">
            <a:avLst/>
          </a:prstGeom>
        </p:spPr>
        <p:txBody>
          <a:bodyPr/>
          <a:lstStyle/>
          <a:p>
            <a:endParaRPr lang="en-US" dirty="0"/>
          </a:p>
        </p:txBody>
      </p:sp>
    </p:spTree>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4738" y="1611313"/>
            <a:ext cx="7577137" cy="4108450"/>
          </a:xfrm>
          <a:prstGeom prst="rect">
            <a:avLst/>
          </a:prstGeom>
        </p:spPr>
        <p:txBody>
          <a:bodyPr/>
          <a:lstStyle>
            <a:lvl1pPr>
              <a:defRPr>
                <a:latin typeface="Verdana" pitchFamily="34" charset="0"/>
              </a:defRPr>
            </a:lvl1pPr>
            <a:lvl2pPr>
              <a:defRPr>
                <a:latin typeface="Verdana" pitchFamily="34" charset="0"/>
              </a:defRPr>
            </a:lvl2pPr>
            <a:lvl3pPr>
              <a:defRPr>
                <a:latin typeface="Verdana" pitchFamily="34" charset="0"/>
              </a:defRPr>
            </a:lvl3pPr>
            <a:lvl4pPr>
              <a:defRPr>
                <a:latin typeface="Verdana" pitchFamily="34" charset="0"/>
              </a:defRPr>
            </a:lvl4pPr>
            <a:lvl5pPr>
              <a:defRPr>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title"/>
          </p:nvPr>
        </p:nvSpPr>
        <p:spPr bwMode="auto">
          <a:xfrm>
            <a:off x="344021" y="126749"/>
            <a:ext cx="6545667" cy="860079"/>
          </a:xfrm>
          <a:prstGeom prst="rect">
            <a:avLst/>
          </a:prstGeom>
          <a:noFill/>
          <a:ln w="9525">
            <a:noFill/>
            <a:miter lim="800000"/>
            <a:headEnd/>
            <a:tailEnd/>
          </a:ln>
        </p:spPr>
        <p:txBody>
          <a:bodyPr/>
          <a:lstStyle>
            <a:lvl1pPr>
              <a:defRPr b="0">
                <a:latin typeface="Verdana" pitchFamily="34" charset="0"/>
              </a:defRPr>
            </a:lvl1pPr>
          </a:lstStyle>
          <a:p>
            <a:pPr lvl="0"/>
            <a:r>
              <a:rPr lang="en-US" dirty="0" smtClean="0"/>
              <a:t>Insert Title here</a:t>
            </a:r>
          </a:p>
        </p:txBody>
      </p:sp>
      <p:sp>
        <p:nvSpPr>
          <p:cNvPr id="4" name="Date Placeholder 3"/>
          <p:cNvSpPr>
            <a:spLocks noGrp="1"/>
          </p:cNvSpPr>
          <p:nvPr>
            <p:ph type="dt" sz="half" idx="10"/>
          </p:nvPr>
        </p:nvSpPr>
        <p:spPr>
          <a:xfrm>
            <a:off x="76200" y="6410325"/>
            <a:ext cx="1905000" cy="447675"/>
          </a:xfrm>
          <a:prstGeom prst="rect">
            <a:avLst/>
          </a:prstGeom>
        </p:spPr>
        <p:txBody>
          <a:bodyPr/>
          <a:lstStyle>
            <a:lvl1pPr eaLnBrk="0" hangingPunct="0">
              <a:defRPr sz="800">
                <a:latin typeface="Verdana" pitchFamily="34" charset="0"/>
              </a:defRPr>
            </a:lvl1pPr>
          </a:lstStyle>
          <a:p>
            <a:pPr>
              <a:defRPr/>
            </a:pPr>
            <a:fld id="{EA0CD5D7-A88C-4CB6-9544-CAD5AE41EB6C}" type="slidenum">
              <a:rPr lang="en-US"/>
              <a:pPr>
                <a:defRPr/>
              </a:pPr>
              <a:t>‹#›</a:t>
            </a:fld>
            <a:r>
              <a:rPr lang="en-US" dirty="0"/>
              <a:t> </a:t>
            </a:r>
            <a:r>
              <a:rPr lang="en-US" dirty="0">
                <a:latin typeface="+mn-lt"/>
              </a:rPr>
              <a:t>	</a:t>
            </a:r>
          </a:p>
        </p:txBody>
      </p:sp>
      <p:sp>
        <p:nvSpPr>
          <p:cNvPr id="5" name="Footer Placeholder 4"/>
          <p:cNvSpPr>
            <a:spLocks noGrp="1"/>
          </p:cNvSpPr>
          <p:nvPr>
            <p:ph type="ftr" sz="quarter" idx="11"/>
          </p:nvPr>
        </p:nvSpPr>
        <p:spPr>
          <a:xfrm>
            <a:off x="6248400" y="6418263"/>
            <a:ext cx="2895600" cy="668337"/>
          </a:xfrm>
          <a:prstGeom prst="rect">
            <a:avLst/>
          </a:prstGeom>
        </p:spPr>
        <p:txBody>
          <a:bodyPr/>
          <a:lstStyle>
            <a:lvl1pPr>
              <a:defRPr/>
            </a:lvl1pPr>
          </a:lstStyle>
          <a:p>
            <a:pPr>
              <a:defRPr/>
            </a:pPr>
            <a:r>
              <a:rPr lang="en-US" dirty="0"/>
              <a:t>© </a:t>
            </a:r>
            <a:r>
              <a:rPr lang="en-US" sz="800" dirty="0"/>
              <a:t>2009 Brown Smith Wallace All Rights Reserved</a:t>
            </a:r>
          </a:p>
        </p:txBody>
      </p:sp>
    </p:spTree>
  </p:cSld>
  <p:clrMapOvr>
    <a:masterClrMapping/>
  </p:clrMapOvr>
  <p:transition spd="med">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4738" y="1611313"/>
            <a:ext cx="7577137" cy="4108450"/>
          </a:xfrm>
          <a:prstGeom prst="rect">
            <a:avLst/>
          </a:prstGeom>
        </p:spPr>
        <p:txBody>
          <a:bodyPr/>
          <a:lstStyle>
            <a:lvl1pPr>
              <a:defRPr>
                <a:latin typeface="Verdana" pitchFamily="34" charset="0"/>
              </a:defRPr>
            </a:lvl1pPr>
            <a:lvl2pPr>
              <a:defRPr>
                <a:latin typeface="Verdana" pitchFamily="34" charset="0"/>
              </a:defRPr>
            </a:lvl2pPr>
            <a:lvl3pPr>
              <a:defRPr>
                <a:latin typeface="Verdana" pitchFamily="34" charset="0"/>
              </a:defRPr>
            </a:lvl3pPr>
            <a:lvl4pPr>
              <a:defRPr>
                <a:latin typeface="Verdana" pitchFamily="34" charset="0"/>
              </a:defRPr>
            </a:lvl4pPr>
            <a:lvl5pPr>
              <a:defRPr>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title"/>
          </p:nvPr>
        </p:nvSpPr>
        <p:spPr bwMode="auto">
          <a:xfrm>
            <a:off x="344021" y="126749"/>
            <a:ext cx="6545667" cy="860079"/>
          </a:xfrm>
          <a:prstGeom prst="rect">
            <a:avLst/>
          </a:prstGeom>
          <a:noFill/>
          <a:ln w="9525">
            <a:noFill/>
            <a:miter lim="800000"/>
            <a:headEnd/>
            <a:tailEnd/>
          </a:ln>
        </p:spPr>
        <p:txBody>
          <a:bodyPr/>
          <a:lstStyle>
            <a:lvl1pPr>
              <a:defRPr b="0">
                <a:latin typeface="Verdana" pitchFamily="34" charset="0"/>
              </a:defRPr>
            </a:lvl1pPr>
          </a:lstStyle>
          <a:p>
            <a:pPr lvl="0"/>
            <a:r>
              <a:rPr lang="en-US" dirty="0" smtClean="0"/>
              <a:t>Insert Title here</a:t>
            </a:r>
          </a:p>
        </p:txBody>
      </p:sp>
      <p:sp>
        <p:nvSpPr>
          <p:cNvPr id="4" name="Date Placeholder 3"/>
          <p:cNvSpPr>
            <a:spLocks noGrp="1"/>
          </p:cNvSpPr>
          <p:nvPr>
            <p:ph type="dt" sz="half" idx="10"/>
          </p:nvPr>
        </p:nvSpPr>
        <p:spPr>
          <a:xfrm>
            <a:off x="76200" y="6410325"/>
            <a:ext cx="1905000" cy="447675"/>
          </a:xfrm>
          <a:prstGeom prst="rect">
            <a:avLst/>
          </a:prstGeom>
        </p:spPr>
        <p:txBody>
          <a:bodyPr/>
          <a:lstStyle>
            <a:lvl1pPr eaLnBrk="0" hangingPunct="0">
              <a:defRPr sz="800">
                <a:latin typeface="Verdana" pitchFamily="34" charset="0"/>
              </a:defRPr>
            </a:lvl1pPr>
          </a:lstStyle>
          <a:p>
            <a:pPr>
              <a:defRPr/>
            </a:pPr>
            <a:fld id="{EA0CD5D7-A88C-4CB6-9544-CAD5AE41EB6C}" type="slidenum">
              <a:rPr lang="en-US"/>
              <a:pPr>
                <a:defRPr/>
              </a:pPr>
              <a:t>‹#›</a:t>
            </a:fld>
            <a:r>
              <a:rPr lang="en-US" dirty="0"/>
              <a:t> </a:t>
            </a:r>
            <a:r>
              <a:rPr lang="en-US" dirty="0">
                <a:latin typeface="+mn-lt"/>
              </a:rPr>
              <a:t>	</a:t>
            </a:r>
          </a:p>
        </p:txBody>
      </p:sp>
      <p:sp>
        <p:nvSpPr>
          <p:cNvPr id="5" name="Footer Placeholder 4"/>
          <p:cNvSpPr>
            <a:spLocks noGrp="1"/>
          </p:cNvSpPr>
          <p:nvPr>
            <p:ph type="ftr" sz="quarter" idx="11"/>
          </p:nvPr>
        </p:nvSpPr>
        <p:spPr>
          <a:xfrm>
            <a:off x="6248400" y="6418263"/>
            <a:ext cx="2895600" cy="668337"/>
          </a:xfrm>
          <a:prstGeom prst="rect">
            <a:avLst/>
          </a:prstGeom>
        </p:spPr>
        <p:txBody>
          <a:bodyPr/>
          <a:lstStyle>
            <a:lvl1pPr>
              <a:defRPr/>
            </a:lvl1pPr>
          </a:lstStyle>
          <a:p>
            <a:pPr>
              <a:defRPr/>
            </a:pPr>
            <a:r>
              <a:rPr lang="en-US" dirty="0"/>
              <a:t>© </a:t>
            </a:r>
            <a:r>
              <a:rPr lang="en-US" sz="800" dirty="0"/>
              <a:t>2009 Brown Smith Wallace All Rights Reserved</a:t>
            </a:r>
          </a:p>
        </p:txBody>
      </p:sp>
    </p:spTree>
  </p:cSld>
  <p:clrMapOvr>
    <a:masterClrMapping/>
  </p:clrMapOvr>
  <p:transition spd="med">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4" name="Rectangle 2"/>
          <p:cNvSpPr txBox="1">
            <a:spLocks noChangeArrowheads="1"/>
          </p:cNvSpPr>
          <p:nvPr/>
        </p:nvSpPr>
        <p:spPr>
          <a:xfrm>
            <a:off x="6875463" y="6610350"/>
            <a:ext cx="2268537" cy="247650"/>
          </a:xfrm>
          <a:prstGeom prst="rect">
            <a:avLst/>
          </a:prstGeom>
        </p:spPr>
        <p:txBody>
          <a:bodyPr/>
          <a:lstStyle>
            <a:lvl1pPr>
              <a:defRPr sz="600"/>
            </a:lvl1pPr>
          </a:lstStyle>
          <a:p>
            <a:pPr>
              <a:defRPr/>
            </a:pPr>
            <a:r>
              <a:rPr lang="en-US" dirty="0" smtClean="0">
                <a:latin typeface="Verdana" pitchFamily="34" charset="0"/>
                <a:ea typeface="Verdana" pitchFamily="34" charset="0"/>
                <a:cs typeface="Verdana" pitchFamily="34" charset="0"/>
              </a:rPr>
              <a:t>© 2012 Brown Smith Wallace All Rights Reserved</a:t>
            </a:r>
            <a:endParaRPr lang="en-US"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a:xfrm>
            <a:off x="1074738" y="1611313"/>
            <a:ext cx="7577137" cy="4108450"/>
          </a:xfrm>
          <a:prstGeom prst="rect">
            <a:avLst/>
          </a:prstGeom>
        </p:spPr>
        <p:txBody>
          <a:bodyPr/>
          <a:lstStyle>
            <a:lvl1pPr>
              <a:defRPr>
                <a:latin typeface="Verdana" pitchFamily="34" charset="0"/>
              </a:defRPr>
            </a:lvl1pPr>
            <a:lvl2pPr>
              <a:defRPr>
                <a:latin typeface="Verdana" pitchFamily="34" charset="0"/>
              </a:defRPr>
            </a:lvl2pPr>
            <a:lvl3pPr>
              <a:defRPr>
                <a:latin typeface="Verdana" pitchFamily="34" charset="0"/>
              </a:defRPr>
            </a:lvl3pPr>
            <a:lvl4pPr>
              <a:defRPr>
                <a:latin typeface="Verdana" pitchFamily="34" charset="0"/>
              </a:defRPr>
            </a:lvl4pPr>
            <a:lvl5pPr>
              <a:defRPr>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title"/>
          </p:nvPr>
        </p:nvSpPr>
        <p:spPr bwMode="auto">
          <a:xfrm>
            <a:off x="344021" y="126749"/>
            <a:ext cx="6545667" cy="860079"/>
          </a:xfrm>
          <a:prstGeom prst="rect">
            <a:avLst/>
          </a:prstGeom>
          <a:noFill/>
          <a:ln w="9525">
            <a:noFill/>
            <a:miter lim="800000"/>
            <a:headEnd/>
            <a:tailEnd/>
          </a:ln>
        </p:spPr>
        <p:txBody>
          <a:bodyPr/>
          <a:lstStyle>
            <a:lvl1pPr>
              <a:defRPr b="0">
                <a:latin typeface="Verdana" pitchFamily="34" charset="0"/>
              </a:defRPr>
            </a:lvl1pPr>
          </a:lstStyle>
          <a:p>
            <a:pPr lvl="0"/>
            <a:r>
              <a:rPr lang="en-US" smtClean="0"/>
              <a:t>Click to edit Master title style</a:t>
            </a:r>
            <a:endParaRPr lang="en-US" dirty="0" smtClean="0"/>
          </a:p>
        </p:txBody>
      </p:sp>
      <p:sp>
        <p:nvSpPr>
          <p:cNvPr id="5" name="Date Placeholder 3"/>
          <p:cNvSpPr>
            <a:spLocks noGrp="1"/>
          </p:cNvSpPr>
          <p:nvPr>
            <p:ph type="dt" sz="half" idx="10"/>
          </p:nvPr>
        </p:nvSpPr>
        <p:spPr>
          <a:xfrm>
            <a:off x="76200" y="6410325"/>
            <a:ext cx="1905000" cy="447675"/>
          </a:xfrm>
          <a:prstGeom prst="rect">
            <a:avLst/>
          </a:prstGeom>
        </p:spPr>
        <p:txBody>
          <a:bodyPr/>
          <a:lstStyle>
            <a:lvl1pPr eaLnBrk="0" hangingPunct="0">
              <a:defRPr sz="800">
                <a:latin typeface="Verdana" pitchFamily="34" charset="0"/>
              </a:defRPr>
            </a:lvl1pPr>
          </a:lstStyle>
          <a:p>
            <a:pPr>
              <a:defRPr/>
            </a:pPr>
            <a:fld id="{62DEE083-4AD5-480C-A6BE-22E20BC7DE4D}" type="slidenum">
              <a:rPr lang="en-US" smtClean="0"/>
              <a:pPr>
                <a:defRPr/>
              </a:pPr>
              <a:t>‹#›</a:t>
            </a:fld>
            <a:r>
              <a:rPr lang="en-US" dirty="0" smtClean="0"/>
              <a:t> </a:t>
            </a:r>
            <a:r>
              <a:rPr lang="en-US" dirty="0" smtClean="0">
                <a:latin typeface="+mn-lt"/>
              </a:rPr>
              <a:t>	</a:t>
            </a:r>
            <a:endParaRPr lang="en-US" dirty="0">
              <a:latin typeface="+mn-lt"/>
            </a:endParaRPr>
          </a:p>
        </p:txBody>
      </p:sp>
    </p:spTree>
    <p:extLst>
      <p:ext uri="{BB962C8B-B14F-4D97-AF65-F5344CB8AC3E}">
        <p14:creationId xmlns="" xmlns:p14="http://schemas.microsoft.com/office/powerpoint/2010/main" val="1177941314"/>
      </p:ext>
    </p:extLst>
  </p:cSld>
  <p:clrMapOvr>
    <a:masterClrMapping/>
  </p:clrMapOvr>
  <p:transition spd="med">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BSW logo-bars.jpg"/>
          <p:cNvPicPr>
            <a:picLocks noChangeAspect="1"/>
          </p:cNvPicPr>
          <p:nvPr userDrawn="1"/>
        </p:nvPicPr>
        <p:blipFill>
          <a:blip r:embed="rId12" cstate="print"/>
          <a:stretch>
            <a:fillRect/>
          </a:stretch>
        </p:blipFill>
        <p:spPr>
          <a:xfrm>
            <a:off x="152400" y="457201"/>
            <a:ext cx="8869680" cy="998572"/>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56" r:id="rId3"/>
    <p:sldLayoutId id="2147483655" r:id="rId4"/>
    <p:sldLayoutId id="2147483660" r:id="rId5"/>
    <p:sldLayoutId id="2147483652" r:id="rId6"/>
    <p:sldLayoutId id="2147483654" r:id="rId7"/>
    <p:sldLayoutId id="2147483661" r:id="rId8"/>
    <p:sldLayoutId id="2147483667" r:id="rId9"/>
    <p:sldLayoutId id="2147483668"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devaughan@bswllc.com"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2133600" y="6096000"/>
            <a:ext cx="4419600" cy="549275"/>
          </a:xfrm>
        </p:spPr>
        <p:txBody>
          <a:bodyPr/>
          <a:lstStyle/>
          <a:p>
            <a:r>
              <a:rPr lang="en-US" dirty="0"/>
              <a:t>6 CityPlace </a:t>
            </a:r>
            <a:r>
              <a:rPr lang="en-US" dirty="0" smtClean="0"/>
              <a:t>Drive, Suite </a:t>
            </a:r>
            <a:r>
              <a:rPr lang="en-US" dirty="0"/>
              <a:t>900 | St. Louis, Missouri 63141 | 314.983.1200</a:t>
            </a:r>
          </a:p>
          <a:p>
            <a:r>
              <a:rPr lang="en-US" dirty="0"/>
              <a:t>1520 S. Fifth Street, Suite 309 | St. Charles, Missouri 63303 | 636.255.3000</a:t>
            </a:r>
          </a:p>
          <a:p>
            <a:r>
              <a:rPr lang="en-US" dirty="0"/>
              <a:t>2220 S. State Route 157, Ste. 300 | Glen Carbon, IL 62034 | 618.654.3100</a:t>
            </a:r>
          </a:p>
          <a:p>
            <a:r>
              <a:rPr lang="en-US" dirty="0"/>
              <a:t>888.279.2792 | www.bswllc.com</a:t>
            </a:r>
          </a:p>
          <a:p>
            <a:endParaRPr lang="en-US" dirty="0"/>
          </a:p>
        </p:txBody>
      </p:sp>
      <p:sp>
        <p:nvSpPr>
          <p:cNvPr id="6" name="Rectangle 11"/>
          <p:cNvSpPr txBox="1">
            <a:spLocks noChangeArrowheads="1"/>
          </p:cNvSpPr>
          <p:nvPr/>
        </p:nvSpPr>
        <p:spPr>
          <a:xfrm>
            <a:off x="0" y="1600200"/>
            <a:ext cx="9144000" cy="2778721"/>
          </a:xfrm>
          <a:prstGeom prst="rect">
            <a:avLst/>
          </a:prstGeom>
        </p:spPr>
        <p:txBody>
          <a:bodyPr/>
          <a:lstStyle/>
          <a:p>
            <a:pPr lvl="0" algn="ctr">
              <a:spcBef>
                <a:spcPct val="0"/>
              </a:spcBef>
              <a:defRPr/>
            </a:pPr>
            <a:r>
              <a:rPr kumimoji="0" lang="en-US" sz="3600" b="0" i="0" u="none" strike="noStrike" kern="1200" cap="none" spc="0" normalizeH="0" baseline="0" noProof="0" dirty="0" smtClean="0">
                <a:ln>
                  <a:noFill/>
                </a:ln>
                <a:solidFill>
                  <a:srgbClr val="FFFF00"/>
                </a:solidFill>
                <a:effectLst/>
                <a:uLnTx/>
                <a:uFillTx/>
                <a:latin typeface="Verdana" pitchFamily="34" charset="0"/>
                <a:ea typeface="Verdana" pitchFamily="34" charset="0"/>
                <a:cs typeface="Verdana" pitchFamily="34" charset="0"/>
              </a:rPr>
              <a:t>Mid-Missouri AGA</a:t>
            </a:r>
          </a:p>
          <a:p>
            <a:pPr lvl="0" algn="ctr">
              <a:spcBef>
                <a:spcPct val="0"/>
              </a:spcBef>
              <a:defRPr/>
            </a:pPr>
            <a:r>
              <a:rPr lang="en-US" sz="2800" dirty="0" smtClean="0">
                <a:solidFill>
                  <a:srgbClr val="FFFF00"/>
                </a:solidFill>
                <a:latin typeface="Verdana" pitchFamily="34" charset="0"/>
                <a:ea typeface="Verdana" pitchFamily="34" charset="0"/>
                <a:cs typeface="Verdana" pitchFamily="34" charset="0"/>
              </a:rPr>
              <a:t>Membership Development Conference</a:t>
            </a:r>
            <a:r>
              <a:rPr kumimoji="0" lang="en-US" sz="4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r>
            <a:br>
              <a:rPr kumimoji="0" lang="en-US" sz="4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br>
            <a:r>
              <a:rPr kumimoji="0" lang="en-US" sz="4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r>
            <a:br>
              <a:rPr kumimoji="0" lang="en-US" sz="4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br>
            <a:r>
              <a:rPr kumimoji="0" lang="en-US" sz="28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Business Continuity &amp; Disaster Recovery</a:t>
            </a:r>
          </a:p>
          <a:p>
            <a:pPr lvl="0" algn="ctr">
              <a:spcBef>
                <a:spcPct val="0"/>
              </a:spcBef>
              <a:defRPr/>
            </a:pPr>
            <a:r>
              <a:rPr lang="en-US" sz="2800" dirty="0" smtClean="0">
                <a:latin typeface="Verdana" pitchFamily="34" charset="0"/>
                <a:ea typeface="Verdana" pitchFamily="34" charset="0"/>
                <a:cs typeface="Verdana" pitchFamily="34" charset="0"/>
              </a:rPr>
              <a:t>December 2</a:t>
            </a:r>
            <a:r>
              <a:rPr kumimoji="0" lang="en-US" sz="28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a:t>
            </a:r>
            <a:r>
              <a:rPr kumimoji="0" lang="en-US" sz="2800" b="0" i="0" u="none" strike="noStrike" kern="1200" cap="none" spc="0" normalizeH="0" noProof="0" dirty="0" smtClean="0">
                <a:ln>
                  <a:noFill/>
                </a:ln>
                <a:solidFill>
                  <a:schemeClr val="tx1"/>
                </a:solidFill>
                <a:effectLst/>
                <a:uLnTx/>
                <a:uFillTx/>
                <a:latin typeface="Verdana" pitchFamily="34" charset="0"/>
                <a:ea typeface="Verdana" pitchFamily="34" charset="0"/>
                <a:cs typeface="Verdana" pitchFamily="34" charset="0"/>
              </a:rPr>
              <a:t> 2014</a:t>
            </a:r>
          </a:p>
          <a:p>
            <a:pPr lvl="0" algn="ctr">
              <a:spcBef>
                <a:spcPct val="0"/>
              </a:spcBef>
              <a:defRPr/>
            </a:pPr>
            <a:r>
              <a:rPr kumimoji="0" lang="en-US" sz="4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t/>
            </a:r>
            <a:br>
              <a:rPr kumimoji="0" lang="en-US" sz="44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rPr>
            </a:br>
            <a:endParaRPr kumimoji="0" lang="en-US" sz="1600" b="0" i="0" u="none" strike="noStrike" kern="1200" cap="none" spc="0" normalizeH="0" baseline="0" noProof="0" dirty="0" smtClean="0">
              <a:ln>
                <a:noFill/>
              </a:ln>
              <a:solidFill>
                <a:schemeClr val="tx1"/>
              </a:solidFill>
              <a:effectLst/>
              <a:uLnTx/>
              <a:uFillTx/>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a:xfrm>
            <a:off x="344488" y="127000"/>
            <a:ext cx="6545262" cy="860425"/>
          </a:xfrm>
        </p:spPr>
        <p:txBody>
          <a:bodyPr/>
          <a:lstStyle/>
          <a:p>
            <a:pPr algn="l"/>
            <a:r>
              <a:rPr lang="en-US" sz="3600" dirty="0" smtClean="0"/>
              <a:t>Presenter</a:t>
            </a:r>
            <a:endParaRPr lang="en-US" sz="3200" dirty="0" smtClean="0"/>
          </a:p>
        </p:txBody>
      </p:sp>
      <p:sp>
        <p:nvSpPr>
          <p:cNvPr id="15364" name="Footer Placeholder 2"/>
          <p:cNvSpPr>
            <a:spLocks noGrp="1"/>
          </p:cNvSpPr>
          <p:nvPr>
            <p:ph type="ftr" sz="quarter" idx="4294967295"/>
          </p:nvPr>
        </p:nvSpPr>
        <p:spPr bwMode="auto">
          <a:xfrm>
            <a:off x="6248400" y="6418263"/>
            <a:ext cx="2895600" cy="66833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800" dirty="0" smtClean="0"/>
              <a:t>© 2014 Brown Smith Wallace All Rights Reserved</a:t>
            </a:r>
          </a:p>
        </p:txBody>
      </p:sp>
      <p:sp>
        <p:nvSpPr>
          <p:cNvPr id="15366" name="Rectangle 4"/>
          <p:cNvSpPr>
            <a:spLocks noChangeArrowheads="1"/>
          </p:cNvSpPr>
          <p:nvPr/>
        </p:nvSpPr>
        <p:spPr bwMode="auto">
          <a:xfrm>
            <a:off x="3581400" y="1524000"/>
            <a:ext cx="5219700" cy="4697376"/>
          </a:xfrm>
          <a:prstGeom prst="rect">
            <a:avLst/>
          </a:prstGeom>
          <a:noFill/>
          <a:ln w="9525">
            <a:noFill/>
            <a:miter lim="800000"/>
            <a:headEnd/>
            <a:tailEnd/>
          </a:ln>
        </p:spPr>
        <p:txBody>
          <a:bodyPr wrap="square">
            <a:spAutoFit/>
          </a:bodyPr>
          <a:lstStyle/>
          <a:p>
            <a:pPr eaLnBrk="0" hangingPunct="0">
              <a:lnSpc>
                <a:spcPct val="114000"/>
              </a:lnSpc>
            </a:pPr>
            <a:r>
              <a:rPr lang="en-US" b="1" dirty="0" smtClean="0">
                <a:latin typeface="Verdana" pitchFamily="34" charset="0"/>
              </a:rPr>
              <a:t>Alan DeVaughan, CISA, MCSE, MCSA </a:t>
            </a:r>
          </a:p>
          <a:p>
            <a:pPr eaLnBrk="0" hangingPunct="0">
              <a:lnSpc>
                <a:spcPct val="114000"/>
              </a:lnSpc>
            </a:pPr>
            <a:r>
              <a:rPr lang="en-US" sz="1600" dirty="0" smtClean="0">
                <a:latin typeface="Verdana" pitchFamily="34" charset="0"/>
              </a:rPr>
              <a:t>Advisory Services</a:t>
            </a:r>
          </a:p>
          <a:p>
            <a:pPr eaLnBrk="0" hangingPunct="0">
              <a:lnSpc>
                <a:spcPct val="114000"/>
              </a:lnSpc>
            </a:pPr>
            <a:r>
              <a:rPr lang="en-US" sz="1600" dirty="0" smtClean="0">
                <a:latin typeface="Verdana" pitchFamily="34" charset="0"/>
              </a:rPr>
              <a:t>314-824-5278</a:t>
            </a:r>
          </a:p>
          <a:p>
            <a:pPr eaLnBrk="0" hangingPunct="0">
              <a:lnSpc>
                <a:spcPct val="114000"/>
              </a:lnSpc>
            </a:pPr>
            <a:r>
              <a:rPr lang="en-US" sz="1600" dirty="0" smtClean="0">
                <a:latin typeface="Verdana" pitchFamily="34" charset="0"/>
                <a:hlinkClick r:id="rId3"/>
              </a:rPr>
              <a:t>adevaughan@bswllc.com</a:t>
            </a:r>
            <a:endParaRPr lang="en-US" sz="1600" dirty="0" smtClean="0">
              <a:latin typeface="Verdana" pitchFamily="34" charset="0"/>
            </a:endParaRPr>
          </a:p>
          <a:p>
            <a:pPr eaLnBrk="0" hangingPunct="0"/>
            <a:endParaRPr lang="en-US" sz="1600" dirty="0" smtClean="0">
              <a:latin typeface="Verdana" pitchFamily="34" charset="0"/>
            </a:endParaRPr>
          </a:p>
          <a:p>
            <a:pPr marL="571500" indent="-338138" eaLnBrk="0" hangingPunct="0">
              <a:buFont typeface="Wingdings" pitchFamily="2" charset="2"/>
              <a:buChar char="v"/>
            </a:pPr>
            <a:r>
              <a:rPr lang="en-US" sz="1600" dirty="0" smtClean="0">
                <a:latin typeface="Verdana" pitchFamily="34" charset="0"/>
              </a:rPr>
              <a:t>Senior Auditor in the IT Audit practice</a:t>
            </a:r>
          </a:p>
          <a:p>
            <a:pPr marL="233363" eaLnBrk="0" hangingPunct="0">
              <a:buFont typeface="Wingdings" pitchFamily="2" charset="2"/>
              <a:buChar char="v"/>
            </a:pPr>
            <a:endParaRPr lang="en-US" sz="1600" dirty="0" smtClean="0">
              <a:latin typeface="Verdana" pitchFamily="34" charset="0"/>
            </a:endParaRPr>
          </a:p>
          <a:p>
            <a:pPr marL="571500" indent="-338138" eaLnBrk="0" hangingPunct="0">
              <a:buFont typeface="Wingdings" pitchFamily="2" charset="2"/>
              <a:buChar char="v"/>
            </a:pPr>
            <a:r>
              <a:rPr lang="en-US" sz="1600" dirty="0" smtClean="0">
                <a:latin typeface="Verdana" pitchFamily="34" charset="0"/>
              </a:rPr>
              <a:t>Background in both IT audit and network administration</a:t>
            </a:r>
          </a:p>
          <a:p>
            <a:pPr marL="233363" eaLnBrk="0" hangingPunct="0">
              <a:buFont typeface="Wingdings" pitchFamily="2" charset="2"/>
              <a:buChar char="v"/>
            </a:pPr>
            <a:endParaRPr lang="en-US" sz="1600" dirty="0" smtClean="0">
              <a:latin typeface="Verdana" pitchFamily="34" charset="0"/>
            </a:endParaRPr>
          </a:p>
          <a:p>
            <a:pPr marL="571500" indent="-338138" eaLnBrk="0" hangingPunct="0">
              <a:buFont typeface="Wingdings" pitchFamily="2" charset="2"/>
              <a:buChar char="v"/>
            </a:pPr>
            <a:r>
              <a:rPr lang="en-US" sz="1600" dirty="0" smtClean="0">
                <a:latin typeface="Verdana" pitchFamily="34" charset="0"/>
              </a:rPr>
              <a:t>Prior experience includes 3 years with </a:t>
            </a:r>
            <a:r>
              <a:rPr lang="en-US" sz="1600" dirty="0" err="1" smtClean="0">
                <a:latin typeface="Verdana" pitchFamily="34" charset="0"/>
              </a:rPr>
              <a:t>CliftonLarsonAllen</a:t>
            </a:r>
            <a:endParaRPr lang="en-US" sz="1600" dirty="0" smtClean="0">
              <a:latin typeface="Verdana" pitchFamily="34" charset="0"/>
            </a:endParaRPr>
          </a:p>
          <a:p>
            <a:pPr marL="233363" eaLnBrk="0" hangingPunct="0"/>
            <a:endParaRPr lang="en-US" sz="1600" dirty="0" smtClean="0">
              <a:latin typeface="Verdana" pitchFamily="34" charset="0"/>
            </a:endParaRPr>
          </a:p>
          <a:p>
            <a:pPr marL="571500" indent="-338138" eaLnBrk="0" hangingPunct="0">
              <a:buFont typeface="Wingdings" pitchFamily="2" charset="2"/>
              <a:buChar char="v"/>
            </a:pPr>
            <a:r>
              <a:rPr lang="en-US" sz="1600" dirty="0" smtClean="0">
                <a:latin typeface="Verdana" pitchFamily="34" charset="0"/>
              </a:rPr>
              <a:t>Specialist in general information systems control, network architecture assessment, and technical compliance with regulations reviews of financial institutions</a:t>
            </a:r>
          </a:p>
          <a:p>
            <a:pPr marL="233363" eaLnBrk="0" hangingPunct="0"/>
            <a:endParaRPr lang="en-US" sz="1600" dirty="0">
              <a:latin typeface="Verdana" pitchFamily="34" charset="0"/>
            </a:endParaRPr>
          </a:p>
        </p:txBody>
      </p:sp>
      <p:pic>
        <p:nvPicPr>
          <p:cNvPr id="7" name="Picture 6" descr="C:\Users\addeva\Downloads\DeVaughan_ Alan.jpg"/>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90600" y="1600200"/>
            <a:ext cx="2057400" cy="2819400"/>
          </a:xfrm>
          <a:prstGeom prst="rect">
            <a:avLst/>
          </a:prstGeom>
          <a:noFill/>
          <a:ln>
            <a:noFill/>
          </a:ln>
        </p:spPr>
      </p:pic>
    </p:spTree>
  </p:cSld>
  <p:clrMapOvr>
    <a:masterClrMapping/>
  </p:clrMapOvr>
  <p:transition spd="med">
    <p:strips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body" idx="1"/>
          </p:nvPr>
        </p:nvSpPr>
        <p:spPr>
          <a:xfrm>
            <a:off x="261938" y="1447800"/>
            <a:ext cx="8882062" cy="4953000"/>
          </a:xfrm>
        </p:spPr>
        <p:txBody>
          <a:bodyPr/>
          <a:lstStyle/>
          <a:p>
            <a:pPr eaLnBrk="1" hangingPunct="1">
              <a:lnSpc>
                <a:spcPct val="80000"/>
              </a:lnSpc>
              <a:buFont typeface="Wingdings" pitchFamily="2" charset="2"/>
              <a:buNone/>
              <a:defRPr/>
            </a:pPr>
            <a:endParaRPr lang="en-US" sz="800" b="1" i="1" dirty="0" smtClean="0"/>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Changing Strategies for Disaster Recovery</a:t>
            </a:r>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DR/BC Plan Structure</a:t>
            </a:r>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Templates </a:t>
            </a:r>
            <a:r>
              <a:rPr lang="en-US" sz="1800" dirty="0"/>
              <a:t>and </a:t>
            </a:r>
            <a:r>
              <a:rPr lang="en-US" sz="1800" dirty="0" smtClean="0"/>
              <a:t>Approaches</a:t>
            </a:r>
            <a:endParaRPr lang="en-US" sz="1800" dirty="0"/>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Business Impact Analysis</a:t>
            </a:r>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Contents of a Good Plan</a:t>
            </a:r>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Business Continuity Planning</a:t>
            </a:r>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What Can I Do? </a:t>
            </a:r>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Consequences for Lack of a Plan </a:t>
            </a:r>
          </a:p>
          <a:p>
            <a:pPr marL="1262063" indent="-347663">
              <a:lnSpc>
                <a:spcPct val="50000"/>
              </a:lnSpc>
              <a:spcBef>
                <a:spcPts val="1200"/>
              </a:spcBef>
              <a:spcAft>
                <a:spcPts val="1200"/>
              </a:spcAft>
              <a:buFont typeface="Wingdings" pitchFamily="2" charset="2"/>
              <a:buChar char="q"/>
              <a:tabLst>
                <a:tab pos="795528" algn="r"/>
              </a:tabLst>
              <a:defRPr/>
            </a:pPr>
            <a:r>
              <a:rPr lang="en-US" sz="1800" dirty="0" smtClean="0"/>
              <a:t>Questions</a:t>
            </a:r>
          </a:p>
          <a:p>
            <a:pPr marL="914400" indent="-914400">
              <a:lnSpc>
                <a:spcPct val="80000"/>
              </a:lnSpc>
              <a:spcAft>
                <a:spcPts val="600"/>
              </a:spcAft>
              <a:tabLst>
                <a:tab pos="795528" algn="r"/>
              </a:tabLst>
              <a:defRPr/>
            </a:pPr>
            <a:endParaRPr lang="en-US" sz="1800" b="1" dirty="0" smtClean="0"/>
          </a:p>
          <a:p>
            <a:pPr marL="914400" indent="-914400" eaLnBrk="1" hangingPunct="1">
              <a:lnSpc>
                <a:spcPct val="80000"/>
              </a:lnSpc>
              <a:spcAft>
                <a:spcPts val="600"/>
              </a:spcAft>
              <a:buFont typeface="Wingdings" pitchFamily="2" charset="2"/>
              <a:buNone/>
              <a:tabLst>
                <a:tab pos="795528" algn="r"/>
              </a:tabLst>
              <a:defRPr/>
            </a:pPr>
            <a:endParaRPr lang="en-US" sz="1400" dirty="0" smtClean="0"/>
          </a:p>
          <a:p>
            <a:pPr marL="457200" indent="-457200" eaLnBrk="1" hangingPunct="1">
              <a:lnSpc>
                <a:spcPct val="80000"/>
              </a:lnSpc>
              <a:buFont typeface="Wingdings" pitchFamily="2" charset="2"/>
              <a:buNone/>
              <a:defRPr/>
            </a:pPr>
            <a:r>
              <a:rPr lang="en-US" sz="1400" dirty="0" smtClean="0"/>
              <a:t/>
            </a:r>
            <a:br>
              <a:rPr lang="en-US" sz="1400" dirty="0" smtClean="0"/>
            </a:br>
            <a:r>
              <a:rPr lang="en-US" sz="1400" dirty="0" smtClean="0"/>
              <a:t/>
            </a:r>
            <a:br>
              <a:rPr lang="en-US" sz="1400" dirty="0" smtClean="0"/>
            </a:br>
            <a:endParaRPr lang="en-US" sz="1400" dirty="0" smtClean="0"/>
          </a:p>
          <a:p>
            <a:pPr marL="457200" indent="-457200" eaLnBrk="1" hangingPunct="1">
              <a:lnSpc>
                <a:spcPct val="80000"/>
              </a:lnSpc>
              <a:buFont typeface="Wingdings" pitchFamily="2" charset="2"/>
              <a:buNone/>
              <a:defRPr/>
            </a:pPr>
            <a:endParaRPr lang="en-US" sz="2400" dirty="0" smtClean="0"/>
          </a:p>
          <a:p>
            <a:pPr eaLnBrk="1" hangingPunct="1">
              <a:lnSpc>
                <a:spcPct val="80000"/>
              </a:lnSpc>
              <a:buFont typeface="Wingdings" pitchFamily="2" charset="2"/>
              <a:buNone/>
              <a:defRPr/>
            </a:pPr>
            <a:endParaRPr lang="en-US" sz="2800" dirty="0" smtClean="0"/>
          </a:p>
          <a:p>
            <a:pPr eaLnBrk="1" hangingPunct="1">
              <a:lnSpc>
                <a:spcPct val="80000"/>
              </a:lnSpc>
              <a:buFont typeface="Wingdings" pitchFamily="2" charset="2"/>
              <a:buNone/>
              <a:defRPr/>
            </a:pPr>
            <a:endParaRPr lang="en-US" sz="2800" dirty="0" smtClean="0"/>
          </a:p>
        </p:txBody>
      </p:sp>
      <p:sp>
        <p:nvSpPr>
          <p:cNvPr id="15363"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
        <p:nvSpPr>
          <p:cNvPr id="2" name="Title 5"/>
          <p:cNvSpPr>
            <a:spLocks noGrp="1"/>
          </p:cNvSpPr>
          <p:nvPr>
            <p:ph type="title"/>
          </p:nvPr>
        </p:nvSpPr>
        <p:spPr>
          <a:xfrm>
            <a:off x="344488" y="127000"/>
            <a:ext cx="6545262" cy="860425"/>
          </a:xfrm>
        </p:spPr>
        <p:txBody>
          <a:bodyPr/>
          <a:lstStyle/>
          <a:p>
            <a:pPr algn="l"/>
            <a:r>
              <a:rPr lang="en-US" sz="3600" dirty="0" smtClean="0"/>
              <a:t>Agenda</a:t>
            </a:r>
          </a:p>
        </p:txBody>
      </p:sp>
      <p:sp>
        <p:nvSpPr>
          <p:cNvPr id="5" name="Date Placeholder 3"/>
          <p:cNvSpPr>
            <a:spLocks noGrp="1"/>
          </p:cNvSpPr>
          <p:nvPr>
            <p:ph type="dt" sz="quarter" idx="10"/>
          </p:nvPr>
        </p:nvSpPr>
        <p:spPr bwMode="auto">
          <a:xfrm>
            <a:off x="76200" y="6410325"/>
            <a:ext cx="1905000" cy="447675"/>
          </a:xfrm>
          <a:noFill/>
          <a:ln>
            <a:miter lim="800000"/>
            <a:headEnd/>
            <a:tailEnd/>
          </a:ln>
        </p:spPr>
        <p:txBody>
          <a:bodyPr vert="horz" wrap="square" lIns="91440" tIns="45720" rIns="91440" bIns="45720" numCol="1" anchor="t" anchorCtr="0" compatLnSpc="1">
            <a:prstTxWarp prst="textNoShape">
              <a:avLst/>
            </a:prstTxWarp>
          </a:bodyPr>
          <a:lstStyle/>
          <a:p>
            <a:r>
              <a:rPr lang="en-US" sz="1800" dirty="0" smtClean="0">
                <a:latin typeface="Futura Medium" pitchFamily="34" charset="0"/>
              </a:rPr>
              <a:t> 	</a:t>
            </a:r>
          </a:p>
        </p:txBody>
      </p:sp>
      <p:pic>
        <p:nvPicPr>
          <p:cNvPr id="22530" name="Picture 2" descr="http://www.ascenders.co.uk/images/keyboardlock.jpg"/>
          <p:cNvPicPr>
            <a:picLocks noChangeAspect="1" noChangeArrowheads="1"/>
          </p:cNvPicPr>
          <p:nvPr/>
        </p:nvPicPr>
        <p:blipFill>
          <a:blip r:embed="rId3" cstate="print"/>
          <a:srcRect/>
          <a:stretch>
            <a:fillRect/>
          </a:stretch>
        </p:blipFill>
        <p:spPr bwMode="auto">
          <a:xfrm>
            <a:off x="7315200" y="4797552"/>
            <a:ext cx="1828800" cy="2060448"/>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364">
                                            <p:txEl>
                                              <p:pRg st="1" end="1"/>
                                            </p:txEl>
                                          </p:spTgt>
                                        </p:tgtEl>
                                        <p:attrNameLst>
                                          <p:attrName>style.visibility</p:attrName>
                                        </p:attrNameLst>
                                      </p:cBhvr>
                                      <p:to>
                                        <p:strVal val="visible"/>
                                      </p:to>
                                    </p:set>
                                    <p:animEffect transition="in" filter="fade">
                                      <p:cBhvr>
                                        <p:cTn id="7" dur="1000"/>
                                        <p:tgtEl>
                                          <p:spTgt spid="15364">
                                            <p:txEl>
                                              <p:pRg st="1" end="1"/>
                                            </p:txEl>
                                          </p:spTgt>
                                        </p:tgtEl>
                                      </p:cBhvr>
                                    </p:animEffect>
                                    <p:anim calcmode="lin" valueType="num">
                                      <p:cBhvr>
                                        <p:cTn id="8" dur="1000" fill="hold"/>
                                        <p:tgtEl>
                                          <p:spTgt spid="1536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536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36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364">
                                            <p:txEl>
                                              <p:pRg st="2" end="2"/>
                                            </p:txEl>
                                          </p:spTgt>
                                        </p:tgtEl>
                                        <p:attrNameLst>
                                          <p:attrName>style.visibility</p:attrName>
                                        </p:attrNameLst>
                                      </p:cBhvr>
                                      <p:to>
                                        <p:strVal val="visible"/>
                                      </p:to>
                                    </p:set>
                                    <p:animEffect transition="in" filter="fade">
                                      <p:cBhvr>
                                        <p:cTn id="15" dur="1000"/>
                                        <p:tgtEl>
                                          <p:spTgt spid="15364">
                                            <p:txEl>
                                              <p:pRg st="2" end="2"/>
                                            </p:txEl>
                                          </p:spTgt>
                                        </p:tgtEl>
                                      </p:cBhvr>
                                    </p:animEffect>
                                    <p:anim calcmode="lin" valueType="num">
                                      <p:cBhvr>
                                        <p:cTn id="16" dur="1000" fill="hold"/>
                                        <p:tgtEl>
                                          <p:spTgt spid="15364">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5364">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36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5364">
                                            <p:txEl>
                                              <p:pRg st="3" end="3"/>
                                            </p:txEl>
                                          </p:spTgt>
                                        </p:tgtEl>
                                        <p:attrNameLst>
                                          <p:attrName>style.visibility</p:attrName>
                                        </p:attrNameLst>
                                      </p:cBhvr>
                                      <p:to>
                                        <p:strVal val="visible"/>
                                      </p:to>
                                    </p:set>
                                    <p:animEffect transition="in" filter="fade">
                                      <p:cBhvr>
                                        <p:cTn id="23" dur="1000"/>
                                        <p:tgtEl>
                                          <p:spTgt spid="15364">
                                            <p:txEl>
                                              <p:pRg st="3" end="3"/>
                                            </p:txEl>
                                          </p:spTgt>
                                        </p:tgtEl>
                                      </p:cBhvr>
                                    </p:animEffect>
                                    <p:anim calcmode="lin" valueType="num">
                                      <p:cBhvr>
                                        <p:cTn id="24" dur="1000" fill="hold"/>
                                        <p:tgtEl>
                                          <p:spTgt spid="15364">
                                            <p:txEl>
                                              <p:pRg st="3" end="3"/>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5364">
                                            <p:txEl>
                                              <p:pRg st="3" end="3"/>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536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5364">
                                            <p:txEl>
                                              <p:pRg st="4" end="4"/>
                                            </p:txEl>
                                          </p:spTgt>
                                        </p:tgtEl>
                                        <p:attrNameLst>
                                          <p:attrName>style.visibility</p:attrName>
                                        </p:attrNameLst>
                                      </p:cBhvr>
                                      <p:to>
                                        <p:strVal val="visible"/>
                                      </p:to>
                                    </p:set>
                                    <p:animEffect transition="in" filter="fade">
                                      <p:cBhvr>
                                        <p:cTn id="31" dur="1000"/>
                                        <p:tgtEl>
                                          <p:spTgt spid="15364">
                                            <p:txEl>
                                              <p:pRg st="4" end="4"/>
                                            </p:txEl>
                                          </p:spTgt>
                                        </p:tgtEl>
                                      </p:cBhvr>
                                    </p:animEffect>
                                    <p:anim calcmode="lin" valueType="num">
                                      <p:cBhvr>
                                        <p:cTn id="32" dur="1000" fill="hold"/>
                                        <p:tgtEl>
                                          <p:spTgt spid="15364">
                                            <p:txEl>
                                              <p:pRg st="4" end="4"/>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5364">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536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5364">
                                            <p:txEl>
                                              <p:pRg st="5" end="5"/>
                                            </p:txEl>
                                          </p:spTgt>
                                        </p:tgtEl>
                                        <p:attrNameLst>
                                          <p:attrName>style.visibility</p:attrName>
                                        </p:attrNameLst>
                                      </p:cBhvr>
                                      <p:to>
                                        <p:strVal val="visible"/>
                                      </p:to>
                                    </p:set>
                                    <p:animEffect transition="in" filter="fade">
                                      <p:cBhvr>
                                        <p:cTn id="39" dur="1000"/>
                                        <p:tgtEl>
                                          <p:spTgt spid="15364">
                                            <p:txEl>
                                              <p:pRg st="5" end="5"/>
                                            </p:txEl>
                                          </p:spTgt>
                                        </p:tgtEl>
                                      </p:cBhvr>
                                    </p:animEffect>
                                    <p:anim calcmode="lin" valueType="num">
                                      <p:cBhvr>
                                        <p:cTn id="40" dur="1000" fill="hold"/>
                                        <p:tgtEl>
                                          <p:spTgt spid="15364">
                                            <p:txEl>
                                              <p:pRg st="5" end="5"/>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15364">
                                            <p:txEl>
                                              <p:pRg st="5" end="5"/>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536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5364">
                                            <p:txEl>
                                              <p:pRg st="6" end="6"/>
                                            </p:txEl>
                                          </p:spTgt>
                                        </p:tgtEl>
                                        <p:attrNameLst>
                                          <p:attrName>style.visibility</p:attrName>
                                        </p:attrNameLst>
                                      </p:cBhvr>
                                      <p:to>
                                        <p:strVal val="visible"/>
                                      </p:to>
                                    </p:set>
                                    <p:animEffect transition="in" filter="fade">
                                      <p:cBhvr>
                                        <p:cTn id="47" dur="1000"/>
                                        <p:tgtEl>
                                          <p:spTgt spid="15364">
                                            <p:txEl>
                                              <p:pRg st="6" end="6"/>
                                            </p:txEl>
                                          </p:spTgt>
                                        </p:tgtEl>
                                      </p:cBhvr>
                                    </p:animEffect>
                                    <p:anim calcmode="lin" valueType="num">
                                      <p:cBhvr>
                                        <p:cTn id="48" dur="1000" fill="hold"/>
                                        <p:tgtEl>
                                          <p:spTgt spid="15364">
                                            <p:txEl>
                                              <p:pRg st="6" end="6"/>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15364">
                                            <p:txEl>
                                              <p:pRg st="6" end="6"/>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536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15364">
                                            <p:txEl>
                                              <p:pRg st="7" end="7"/>
                                            </p:txEl>
                                          </p:spTgt>
                                        </p:tgtEl>
                                        <p:attrNameLst>
                                          <p:attrName>style.visibility</p:attrName>
                                        </p:attrNameLst>
                                      </p:cBhvr>
                                      <p:to>
                                        <p:strVal val="visible"/>
                                      </p:to>
                                    </p:set>
                                    <p:animEffect transition="in" filter="fade">
                                      <p:cBhvr>
                                        <p:cTn id="55" dur="1000"/>
                                        <p:tgtEl>
                                          <p:spTgt spid="15364">
                                            <p:txEl>
                                              <p:pRg st="7" end="7"/>
                                            </p:txEl>
                                          </p:spTgt>
                                        </p:tgtEl>
                                      </p:cBhvr>
                                    </p:animEffect>
                                    <p:anim calcmode="lin" valueType="num">
                                      <p:cBhvr>
                                        <p:cTn id="56" dur="1000" fill="hold"/>
                                        <p:tgtEl>
                                          <p:spTgt spid="15364">
                                            <p:txEl>
                                              <p:pRg st="7" end="7"/>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15364">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536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15364">
                                            <p:txEl>
                                              <p:pRg st="8" end="8"/>
                                            </p:txEl>
                                          </p:spTgt>
                                        </p:tgtEl>
                                        <p:attrNameLst>
                                          <p:attrName>style.visibility</p:attrName>
                                        </p:attrNameLst>
                                      </p:cBhvr>
                                      <p:to>
                                        <p:strVal val="visible"/>
                                      </p:to>
                                    </p:set>
                                    <p:animEffect transition="in" filter="fade">
                                      <p:cBhvr>
                                        <p:cTn id="63" dur="1000"/>
                                        <p:tgtEl>
                                          <p:spTgt spid="15364">
                                            <p:txEl>
                                              <p:pRg st="8" end="8"/>
                                            </p:txEl>
                                          </p:spTgt>
                                        </p:tgtEl>
                                      </p:cBhvr>
                                    </p:animEffect>
                                    <p:anim calcmode="lin" valueType="num">
                                      <p:cBhvr>
                                        <p:cTn id="64" dur="1000" fill="hold"/>
                                        <p:tgtEl>
                                          <p:spTgt spid="15364">
                                            <p:txEl>
                                              <p:pRg st="8" end="8"/>
                                            </p:txEl>
                                          </p:spTgt>
                                        </p:tgtEl>
                                        <p:attrNameLst>
                                          <p:attrName>ppt_x</p:attrName>
                                        </p:attrNameLst>
                                      </p:cBhvr>
                                      <p:tavLst>
                                        <p:tav tm="0">
                                          <p:val>
                                            <p:strVal val="#ppt_x"/>
                                          </p:val>
                                        </p:tav>
                                        <p:tav tm="100000">
                                          <p:val>
                                            <p:strVal val="#ppt_x"/>
                                          </p:val>
                                        </p:tav>
                                      </p:tavLst>
                                    </p:anim>
                                    <p:anim calcmode="lin" valueType="num">
                                      <p:cBhvr>
                                        <p:cTn id="65" dur="900" decel="100000" fill="hold"/>
                                        <p:tgtEl>
                                          <p:spTgt spid="15364">
                                            <p:txEl>
                                              <p:pRg st="8" end="8"/>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536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15364">
                                            <p:txEl>
                                              <p:pRg st="9" end="9"/>
                                            </p:txEl>
                                          </p:spTgt>
                                        </p:tgtEl>
                                        <p:attrNameLst>
                                          <p:attrName>style.visibility</p:attrName>
                                        </p:attrNameLst>
                                      </p:cBhvr>
                                      <p:to>
                                        <p:strVal val="visible"/>
                                      </p:to>
                                    </p:set>
                                    <p:animEffect transition="in" filter="fade">
                                      <p:cBhvr>
                                        <p:cTn id="71" dur="1000"/>
                                        <p:tgtEl>
                                          <p:spTgt spid="15364">
                                            <p:txEl>
                                              <p:pRg st="9" end="9"/>
                                            </p:txEl>
                                          </p:spTgt>
                                        </p:tgtEl>
                                      </p:cBhvr>
                                    </p:animEffect>
                                    <p:anim calcmode="lin" valueType="num">
                                      <p:cBhvr>
                                        <p:cTn id="72" dur="1000" fill="hold"/>
                                        <p:tgtEl>
                                          <p:spTgt spid="15364">
                                            <p:txEl>
                                              <p:pRg st="9" end="9"/>
                                            </p:txEl>
                                          </p:spTgt>
                                        </p:tgtEl>
                                        <p:attrNameLst>
                                          <p:attrName>ppt_x</p:attrName>
                                        </p:attrNameLst>
                                      </p:cBhvr>
                                      <p:tavLst>
                                        <p:tav tm="0">
                                          <p:val>
                                            <p:strVal val="#ppt_x"/>
                                          </p:val>
                                        </p:tav>
                                        <p:tav tm="100000">
                                          <p:val>
                                            <p:strVal val="#ppt_x"/>
                                          </p:val>
                                        </p:tav>
                                      </p:tavLst>
                                    </p:anim>
                                    <p:anim calcmode="lin" valueType="num">
                                      <p:cBhvr>
                                        <p:cTn id="73" dur="900" decel="100000" fill="hold"/>
                                        <p:tgtEl>
                                          <p:spTgt spid="15364">
                                            <p:txEl>
                                              <p:pRg st="9" end="9"/>
                                            </p:txEl>
                                          </p:spTgt>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536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15364">
                                            <p:txEl>
                                              <p:pRg st="12" end="12"/>
                                            </p:txEl>
                                          </p:spTgt>
                                        </p:tgtEl>
                                        <p:attrNameLst>
                                          <p:attrName>style.visibility</p:attrName>
                                        </p:attrNameLst>
                                      </p:cBhvr>
                                      <p:to>
                                        <p:strVal val="visible"/>
                                      </p:to>
                                    </p:set>
                                    <p:animEffect transition="in" filter="fade">
                                      <p:cBhvr>
                                        <p:cTn id="79" dur="1000"/>
                                        <p:tgtEl>
                                          <p:spTgt spid="15364">
                                            <p:txEl>
                                              <p:pRg st="12" end="12"/>
                                            </p:txEl>
                                          </p:spTgt>
                                        </p:tgtEl>
                                      </p:cBhvr>
                                    </p:animEffect>
                                    <p:anim calcmode="lin" valueType="num">
                                      <p:cBhvr>
                                        <p:cTn id="80" dur="1000" fill="hold"/>
                                        <p:tgtEl>
                                          <p:spTgt spid="15364">
                                            <p:txEl>
                                              <p:pRg st="12" end="12"/>
                                            </p:txEl>
                                          </p:spTgt>
                                        </p:tgtEl>
                                        <p:attrNameLst>
                                          <p:attrName>ppt_x</p:attrName>
                                        </p:attrNameLst>
                                      </p:cBhvr>
                                      <p:tavLst>
                                        <p:tav tm="0">
                                          <p:val>
                                            <p:strVal val="#ppt_x"/>
                                          </p:val>
                                        </p:tav>
                                        <p:tav tm="100000">
                                          <p:val>
                                            <p:strVal val="#ppt_x"/>
                                          </p:val>
                                        </p:tav>
                                      </p:tavLst>
                                    </p:anim>
                                    <p:anim calcmode="lin" valueType="num">
                                      <p:cBhvr>
                                        <p:cTn id="81" dur="900" decel="100000" fill="hold"/>
                                        <p:tgtEl>
                                          <p:spTgt spid="15364">
                                            <p:txEl>
                                              <p:pRg st="12" end="12"/>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5364">
                                            <p:txEl>
                                              <p:pRg st="12" end="1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en-US" sz="2000" b="1" dirty="0"/>
              <a:t>BIA – Business Impact Analysis</a:t>
            </a:r>
          </a:p>
          <a:p>
            <a:pPr>
              <a:lnSpc>
                <a:spcPct val="150000"/>
              </a:lnSpc>
            </a:pPr>
            <a:r>
              <a:rPr lang="en-US" sz="2000" b="1" dirty="0"/>
              <a:t>TRA – Threat and Risk Analysis </a:t>
            </a:r>
          </a:p>
          <a:p>
            <a:pPr>
              <a:lnSpc>
                <a:spcPct val="150000"/>
              </a:lnSpc>
            </a:pPr>
            <a:r>
              <a:rPr lang="en-US" sz="2000" b="1" dirty="0"/>
              <a:t>RTO – Recovery Time Objective</a:t>
            </a:r>
          </a:p>
          <a:p>
            <a:pPr>
              <a:lnSpc>
                <a:spcPct val="150000"/>
              </a:lnSpc>
            </a:pPr>
            <a:r>
              <a:rPr lang="en-US" sz="2000" b="1" dirty="0"/>
              <a:t>RPO – Recovery Point Objective</a:t>
            </a:r>
          </a:p>
          <a:p>
            <a:pPr>
              <a:lnSpc>
                <a:spcPct val="150000"/>
              </a:lnSpc>
            </a:pPr>
            <a:r>
              <a:rPr lang="en-US" sz="2000" b="1" dirty="0"/>
              <a:t>DRP – Disaster Recovery Plan</a:t>
            </a:r>
          </a:p>
          <a:p>
            <a:pPr>
              <a:lnSpc>
                <a:spcPct val="150000"/>
              </a:lnSpc>
            </a:pPr>
            <a:r>
              <a:rPr lang="en-US" sz="2000" b="1" dirty="0"/>
              <a:t>BCP – Business Continuity Plan</a:t>
            </a:r>
          </a:p>
          <a:p>
            <a:endParaRPr lang="en-US" dirty="0"/>
          </a:p>
        </p:txBody>
      </p:sp>
      <p:sp>
        <p:nvSpPr>
          <p:cNvPr id="3" name="Title 2"/>
          <p:cNvSpPr>
            <a:spLocks noGrp="1"/>
          </p:cNvSpPr>
          <p:nvPr>
            <p:ph type="title"/>
          </p:nvPr>
        </p:nvSpPr>
        <p:spPr>
          <a:xfrm>
            <a:off x="344021" y="457200"/>
            <a:ext cx="6545667" cy="529628"/>
          </a:xfrm>
        </p:spPr>
        <p:txBody>
          <a:bodyPr/>
          <a:lstStyle/>
          <a:p>
            <a:pPr algn="l"/>
            <a:r>
              <a:rPr lang="en-US" sz="2000" b="1" dirty="0"/>
              <a:t>Acronyms</a:t>
            </a:r>
            <a:endParaRPr lang="en-US" sz="2000"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3748299401"/>
      </p:ext>
    </p:extLst>
  </p:cSld>
  <p:clrMapOvr>
    <a:masterClrMapping/>
  </p:clrMapOvr>
  <p:transition spd="med">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body" idx="1"/>
          </p:nvPr>
        </p:nvSpPr>
        <p:spPr>
          <a:xfrm>
            <a:off x="261938" y="1828800"/>
            <a:ext cx="8612187" cy="4572000"/>
          </a:xfrm>
        </p:spPr>
        <p:txBody>
          <a:bodyPr/>
          <a:lstStyle/>
          <a:p>
            <a:pPr eaLnBrk="1" hangingPunct="1">
              <a:lnSpc>
                <a:spcPct val="80000"/>
              </a:lnSpc>
              <a:buFont typeface="Wingdings" pitchFamily="2" charset="2"/>
              <a:buNone/>
              <a:defRPr/>
            </a:pPr>
            <a:endParaRPr lang="en-US" sz="800" b="1" i="1" dirty="0" smtClean="0"/>
          </a:p>
          <a:p>
            <a:pPr marL="0" indent="0">
              <a:lnSpc>
                <a:spcPct val="114000"/>
              </a:lnSpc>
              <a:buNone/>
              <a:defRPr/>
            </a:pPr>
            <a:endParaRPr lang="en-US" sz="1800" dirty="0" smtClean="0"/>
          </a:p>
          <a:p>
            <a:pPr marL="457200" indent="-457200">
              <a:lnSpc>
                <a:spcPct val="114000"/>
              </a:lnSpc>
              <a:buNone/>
              <a:defRPr/>
            </a:pPr>
            <a:endParaRPr lang="en-US" sz="1200" i="1" dirty="0" smtClean="0"/>
          </a:p>
          <a:p>
            <a:pPr marL="457200" indent="-457200">
              <a:lnSpc>
                <a:spcPct val="80000"/>
              </a:lnSpc>
              <a:buNone/>
              <a:defRPr/>
            </a:pPr>
            <a:r>
              <a:rPr lang="en-US" sz="1400" i="1" dirty="0" smtClean="0"/>
              <a:t>	</a:t>
            </a:r>
          </a:p>
          <a:p>
            <a:pPr marL="457200" indent="-457200">
              <a:lnSpc>
                <a:spcPct val="80000"/>
              </a:lnSpc>
              <a:buNone/>
              <a:defRPr/>
            </a:pPr>
            <a:endParaRPr lang="en-US" sz="1400" i="1" dirty="0" smtClean="0"/>
          </a:p>
          <a:p>
            <a:pPr marL="457200" indent="-457200">
              <a:lnSpc>
                <a:spcPct val="80000"/>
              </a:lnSpc>
              <a:buNone/>
              <a:defRPr/>
            </a:pPr>
            <a:r>
              <a:rPr lang="en-US" sz="1400" i="1" dirty="0" smtClean="0"/>
              <a:t>          </a:t>
            </a:r>
          </a:p>
          <a:p>
            <a:pPr marL="457200" indent="-457200">
              <a:lnSpc>
                <a:spcPct val="80000"/>
              </a:lnSpc>
              <a:buNone/>
              <a:defRPr/>
            </a:pPr>
            <a:endParaRPr lang="en-US" sz="1000" i="1" dirty="0" smtClean="0"/>
          </a:p>
          <a:p>
            <a:pPr marL="457200" indent="-457200">
              <a:lnSpc>
                <a:spcPct val="80000"/>
              </a:lnSpc>
              <a:buNone/>
              <a:defRPr/>
            </a:pPr>
            <a:endParaRPr lang="en-US" sz="1000" dirty="0" smtClean="0"/>
          </a:p>
          <a:p>
            <a:pPr marL="457200" indent="-457200" eaLnBrk="1" hangingPunct="1">
              <a:lnSpc>
                <a:spcPct val="80000"/>
              </a:lnSpc>
              <a:buFont typeface="Wingdings" pitchFamily="2" charset="2"/>
              <a:buNone/>
              <a:defRPr/>
            </a:pPr>
            <a:endParaRPr lang="en-US" sz="2400" dirty="0" smtClean="0"/>
          </a:p>
          <a:p>
            <a:pPr eaLnBrk="1" hangingPunct="1">
              <a:lnSpc>
                <a:spcPct val="80000"/>
              </a:lnSpc>
              <a:buFont typeface="Wingdings" pitchFamily="2" charset="2"/>
              <a:buNone/>
              <a:defRPr/>
            </a:pPr>
            <a:endParaRPr lang="en-US" sz="2800" dirty="0" smtClean="0"/>
          </a:p>
          <a:p>
            <a:pPr eaLnBrk="1" hangingPunct="1">
              <a:lnSpc>
                <a:spcPct val="80000"/>
              </a:lnSpc>
              <a:buFont typeface="Wingdings" pitchFamily="2" charset="2"/>
              <a:buNone/>
              <a:defRPr/>
            </a:pPr>
            <a:endParaRPr lang="en-US" sz="2800" dirty="0" smtClean="0"/>
          </a:p>
        </p:txBody>
      </p:sp>
      <p:sp>
        <p:nvSpPr>
          <p:cNvPr id="15363"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
        <p:nvSpPr>
          <p:cNvPr id="2" name="Title 5"/>
          <p:cNvSpPr>
            <a:spLocks noGrp="1"/>
          </p:cNvSpPr>
          <p:nvPr>
            <p:ph type="title"/>
          </p:nvPr>
        </p:nvSpPr>
        <p:spPr>
          <a:xfrm>
            <a:off x="344488" y="381000"/>
            <a:ext cx="6545262" cy="606425"/>
          </a:xfrm>
        </p:spPr>
        <p:txBody>
          <a:bodyPr/>
          <a:lstStyle/>
          <a:p>
            <a:pPr algn="just"/>
            <a:r>
              <a:rPr lang="en-US" sz="2000" b="1" dirty="0" smtClean="0"/>
              <a:t>Changing Strategies for Disaster Recovery</a:t>
            </a:r>
          </a:p>
        </p:txBody>
      </p:sp>
      <p:sp>
        <p:nvSpPr>
          <p:cNvPr id="5" name="Date Placeholder 3"/>
          <p:cNvSpPr>
            <a:spLocks noGrp="1"/>
          </p:cNvSpPr>
          <p:nvPr>
            <p:ph type="dt" sz="quarter" idx="10"/>
          </p:nvPr>
        </p:nvSpPr>
        <p:spPr bwMode="auto">
          <a:xfrm>
            <a:off x="76200" y="6410325"/>
            <a:ext cx="1905000" cy="447675"/>
          </a:xfrm>
          <a:noFill/>
          <a:ln>
            <a:miter lim="800000"/>
            <a:headEnd/>
            <a:tailEnd/>
          </a:ln>
        </p:spPr>
        <p:txBody>
          <a:bodyPr vert="horz" wrap="square" lIns="91440" tIns="45720" rIns="91440" bIns="45720" numCol="1" anchor="t" anchorCtr="0" compatLnSpc="1">
            <a:prstTxWarp prst="textNoShape">
              <a:avLst/>
            </a:prstTxWarp>
          </a:bodyPr>
          <a:lstStyle/>
          <a:p>
            <a:r>
              <a:rPr lang="en-US" sz="1800" dirty="0" smtClean="0">
                <a:latin typeface="Futura Medium" pitchFamily="34" charset="0"/>
              </a:rPr>
              <a:t> 	</a:t>
            </a:r>
          </a:p>
        </p:txBody>
      </p:sp>
      <p:sp>
        <p:nvSpPr>
          <p:cNvPr id="6" name="TextBox 5"/>
          <p:cNvSpPr txBox="1"/>
          <p:nvPr/>
        </p:nvSpPr>
        <p:spPr>
          <a:xfrm>
            <a:off x="685800" y="1371600"/>
            <a:ext cx="7391400" cy="4431983"/>
          </a:xfrm>
          <a:prstGeom prst="rect">
            <a:avLst/>
          </a:prstGeom>
          <a:noFill/>
        </p:spPr>
        <p:txBody>
          <a:bodyPr wrap="square" rtlCol="0">
            <a:spAutoFit/>
          </a:bodyPr>
          <a:lstStyle/>
          <a:p>
            <a:pPr marL="457200" indent="-347663">
              <a:spcAft>
                <a:spcPts val="300"/>
              </a:spcAft>
              <a:buFont typeface="Arial" pitchFamily="34" charset="0"/>
              <a:buChar char="•"/>
            </a:pPr>
            <a:r>
              <a:rPr lang="en-US" dirty="0" smtClean="0"/>
              <a:t>External Factors</a:t>
            </a:r>
          </a:p>
          <a:p>
            <a:pPr marL="914400" lvl="1" indent="-347663">
              <a:spcAft>
                <a:spcPts val="300"/>
              </a:spcAft>
              <a:buFont typeface="Arial" pitchFamily="34" charset="0"/>
              <a:buChar char="•"/>
            </a:pPr>
            <a:r>
              <a:rPr lang="en-US" dirty="0" smtClean="0"/>
              <a:t>9/11 Gave Us a Boost to Planning Activities</a:t>
            </a:r>
          </a:p>
          <a:p>
            <a:pPr marL="914400" lvl="1" indent="-347663">
              <a:spcAft>
                <a:spcPts val="300"/>
              </a:spcAft>
              <a:buFont typeface="Arial" pitchFamily="34" charset="0"/>
              <a:buChar char="•"/>
            </a:pPr>
            <a:r>
              <a:rPr lang="en-US" dirty="0" smtClean="0"/>
              <a:t>Hurricane Sandy </a:t>
            </a:r>
          </a:p>
          <a:p>
            <a:pPr marL="914400" lvl="1" indent="-347663">
              <a:spcAft>
                <a:spcPts val="300"/>
              </a:spcAft>
              <a:buFont typeface="Arial" pitchFamily="34" charset="0"/>
              <a:buChar char="•"/>
            </a:pPr>
            <a:r>
              <a:rPr lang="en-US" dirty="0" smtClean="0"/>
              <a:t>Tornados</a:t>
            </a:r>
          </a:p>
          <a:p>
            <a:pPr marL="457200" indent="-347663">
              <a:spcAft>
                <a:spcPts val="300"/>
              </a:spcAft>
              <a:buFont typeface="Arial" pitchFamily="34" charset="0"/>
              <a:buChar char="•"/>
            </a:pPr>
            <a:r>
              <a:rPr lang="en-US" dirty="0" smtClean="0"/>
              <a:t>However:</a:t>
            </a:r>
          </a:p>
          <a:p>
            <a:pPr marL="914400" lvl="1" indent="-347663">
              <a:spcAft>
                <a:spcPts val="300"/>
              </a:spcAft>
              <a:buFont typeface="Arial" pitchFamily="34" charset="0"/>
              <a:buChar char="•"/>
            </a:pPr>
            <a:r>
              <a:rPr lang="en-US" dirty="0" smtClean="0"/>
              <a:t>It couldn’t happen again syndrome sets in</a:t>
            </a:r>
          </a:p>
          <a:p>
            <a:pPr marL="914400" lvl="1" indent="-347663">
              <a:spcAft>
                <a:spcPts val="300"/>
              </a:spcAft>
              <a:buFont typeface="Arial" pitchFamily="34" charset="0"/>
              <a:buChar char="•"/>
            </a:pPr>
            <a:r>
              <a:rPr lang="en-US" dirty="0" smtClean="0"/>
              <a:t>Realities of economy stalling efforts</a:t>
            </a:r>
          </a:p>
          <a:p>
            <a:pPr marL="914400" lvl="1" indent="-347663">
              <a:spcAft>
                <a:spcPts val="300"/>
              </a:spcAft>
              <a:buFont typeface="Arial" pitchFamily="34" charset="0"/>
              <a:buChar char="•"/>
            </a:pPr>
            <a:r>
              <a:rPr lang="en-US" dirty="0" smtClean="0"/>
              <a:t>Confusion over emerging regulations occurring</a:t>
            </a:r>
          </a:p>
          <a:p>
            <a:pPr marL="457200" indent="-347663">
              <a:spcAft>
                <a:spcPts val="300"/>
              </a:spcAft>
              <a:buFont typeface="Arial" pitchFamily="34" charset="0"/>
              <a:buChar char="•"/>
            </a:pPr>
            <a:r>
              <a:rPr lang="en-US" dirty="0" smtClean="0"/>
              <a:t>Organizations Outsourcing More Disaster Recovery Efforts</a:t>
            </a:r>
          </a:p>
          <a:p>
            <a:pPr marL="914400" lvl="1" indent="-347663">
              <a:spcAft>
                <a:spcPts val="300"/>
              </a:spcAft>
              <a:buFont typeface="Arial" pitchFamily="34" charset="0"/>
              <a:buChar char="•"/>
            </a:pPr>
            <a:r>
              <a:rPr lang="en-US" dirty="0" smtClean="0"/>
              <a:t>Use of commercial hot-site contracts, moving to multiple datacenters, colocation.</a:t>
            </a:r>
          </a:p>
          <a:p>
            <a:pPr marL="914400" lvl="1" indent="-347663">
              <a:spcAft>
                <a:spcPts val="300"/>
              </a:spcAft>
              <a:buFont typeface="Arial" pitchFamily="34" charset="0"/>
              <a:buChar char="•"/>
            </a:pPr>
            <a:r>
              <a:rPr lang="en-US" dirty="0" smtClean="0"/>
              <a:t>Complexity of task overwhelming for many organizations</a:t>
            </a:r>
          </a:p>
          <a:p>
            <a:pPr marL="457200" indent="-347663">
              <a:spcAft>
                <a:spcPts val="300"/>
              </a:spcAft>
              <a:buFont typeface="Arial" pitchFamily="34" charset="0"/>
              <a:buChar char="•"/>
            </a:pPr>
            <a:r>
              <a:rPr lang="en-US" dirty="0" smtClean="0"/>
              <a:t>Higher Emphasis Placed on Cyber Security – perceived as the bigger risk</a:t>
            </a:r>
          </a:p>
          <a:p>
            <a:pPr marL="457200" indent="-347663">
              <a:spcAft>
                <a:spcPts val="300"/>
              </a:spcAft>
              <a:buFont typeface="Arial" pitchFamily="34" charset="0"/>
              <a:buChar char="•"/>
            </a:pPr>
            <a:r>
              <a:rPr lang="en-US" dirty="0" smtClean="0"/>
              <a:t>Confusing Standards and Lack of Common Criteria</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364">
                                            <p:txEl>
                                              <p:pRg st="3" end="3"/>
                                            </p:txEl>
                                          </p:spTgt>
                                        </p:tgtEl>
                                        <p:attrNameLst>
                                          <p:attrName>style.visibility</p:attrName>
                                        </p:attrNameLst>
                                      </p:cBhvr>
                                      <p:to>
                                        <p:strVal val="visible"/>
                                      </p:to>
                                    </p:set>
                                    <p:animEffect transition="in" filter="fade">
                                      <p:cBhvr>
                                        <p:cTn id="7" dur="1000"/>
                                        <p:tgtEl>
                                          <p:spTgt spid="15364">
                                            <p:txEl>
                                              <p:pRg st="3" end="3"/>
                                            </p:txEl>
                                          </p:spTgt>
                                        </p:tgtEl>
                                      </p:cBhvr>
                                    </p:animEffect>
                                    <p:anim calcmode="lin" valueType="num">
                                      <p:cBhvr>
                                        <p:cTn id="8" dur="1000" fill="hold"/>
                                        <p:tgtEl>
                                          <p:spTgt spid="15364">
                                            <p:txEl>
                                              <p:pRg st="3" end="3"/>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5364">
                                            <p:txEl>
                                              <p:pRg st="3" end="3"/>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36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364">
                                            <p:txEl>
                                              <p:pRg st="5" end="5"/>
                                            </p:txEl>
                                          </p:spTgt>
                                        </p:tgtEl>
                                        <p:attrNameLst>
                                          <p:attrName>style.visibility</p:attrName>
                                        </p:attrNameLst>
                                      </p:cBhvr>
                                      <p:to>
                                        <p:strVal val="visible"/>
                                      </p:to>
                                    </p:set>
                                    <p:animEffect transition="in" filter="fade">
                                      <p:cBhvr>
                                        <p:cTn id="15" dur="1000"/>
                                        <p:tgtEl>
                                          <p:spTgt spid="15364">
                                            <p:txEl>
                                              <p:pRg st="5" end="5"/>
                                            </p:txEl>
                                          </p:spTgt>
                                        </p:tgtEl>
                                      </p:cBhvr>
                                    </p:animEffect>
                                    <p:anim calcmode="lin" valueType="num">
                                      <p:cBhvr>
                                        <p:cTn id="16" dur="1000" fill="hold"/>
                                        <p:tgtEl>
                                          <p:spTgt spid="15364">
                                            <p:txEl>
                                              <p:pRg st="5" end="5"/>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5364">
                                            <p:txEl>
                                              <p:pRg st="5" end="5"/>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36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body" idx="1"/>
          </p:nvPr>
        </p:nvSpPr>
        <p:spPr>
          <a:xfrm>
            <a:off x="838200" y="1752600"/>
            <a:ext cx="7510462" cy="4191000"/>
          </a:xfrm>
        </p:spPr>
        <p:txBody>
          <a:bodyPr/>
          <a:lstStyle/>
          <a:p>
            <a:pPr marL="457200" indent="-457200">
              <a:lnSpc>
                <a:spcPct val="114000"/>
              </a:lnSpc>
              <a:buNone/>
              <a:defRPr/>
            </a:pPr>
            <a:r>
              <a:rPr lang="en-US" sz="1800" u="sng" dirty="0" smtClean="0"/>
              <a:t>THEN</a:t>
            </a:r>
            <a:r>
              <a:rPr lang="en-US" sz="1800" dirty="0" smtClean="0"/>
              <a:t>				</a:t>
            </a:r>
            <a:r>
              <a:rPr lang="en-US" sz="1800" u="sng" dirty="0" smtClean="0"/>
              <a:t>NOW</a:t>
            </a:r>
          </a:p>
          <a:p>
            <a:pPr marL="457200" indent="-457200">
              <a:lnSpc>
                <a:spcPct val="114000"/>
              </a:lnSpc>
              <a:buNone/>
              <a:defRPr/>
            </a:pPr>
            <a:r>
              <a:rPr lang="en-US" sz="1800" dirty="0" smtClean="0"/>
              <a:t>Few key applications		Many applications</a:t>
            </a:r>
          </a:p>
          <a:p>
            <a:pPr marL="457200" indent="-457200">
              <a:lnSpc>
                <a:spcPct val="114000"/>
              </a:lnSpc>
              <a:buNone/>
              <a:defRPr/>
            </a:pPr>
            <a:r>
              <a:rPr lang="en-US" sz="1800" dirty="0" smtClean="0"/>
              <a:t>Standalone systems		Highly integrated systems</a:t>
            </a:r>
          </a:p>
          <a:p>
            <a:pPr marL="457200" indent="-457200">
              <a:lnSpc>
                <a:spcPct val="114000"/>
              </a:lnSpc>
              <a:buNone/>
              <a:defRPr/>
            </a:pPr>
            <a:r>
              <a:rPr lang="en-US" sz="1800" dirty="0" smtClean="0"/>
              <a:t>Single platform			Multiple platforms</a:t>
            </a:r>
          </a:p>
          <a:p>
            <a:pPr marL="457200" indent="-457200">
              <a:lnSpc>
                <a:spcPct val="114000"/>
              </a:lnSpc>
              <a:buNone/>
              <a:defRPr/>
            </a:pPr>
            <a:r>
              <a:rPr lang="en-US" sz="1800" dirty="0" smtClean="0"/>
              <a:t>Local connection 		LAN, WAN, remote connection</a:t>
            </a:r>
          </a:p>
          <a:p>
            <a:pPr marL="457200" indent="-457200">
              <a:lnSpc>
                <a:spcPct val="114000"/>
              </a:lnSpc>
              <a:buNone/>
              <a:defRPr/>
            </a:pPr>
            <a:r>
              <a:rPr lang="en-US" sz="1800" dirty="0" smtClean="0"/>
              <a:t>Tape backups			Data replication</a:t>
            </a:r>
          </a:p>
          <a:p>
            <a:pPr marL="457200" indent="-457200">
              <a:lnSpc>
                <a:spcPct val="114000"/>
              </a:lnSpc>
              <a:buNone/>
              <a:defRPr/>
            </a:pPr>
            <a:r>
              <a:rPr lang="en-US" sz="1800" dirty="0" smtClean="0"/>
              <a:t>Office based			Remote workers</a:t>
            </a:r>
          </a:p>
          <a:p>
            <a:pPr marL="457200" indent="-457200">
              <a:lnSpc>
                <a:spcPct val="114000"/>
              </a:lnSpc>
              <a:buNone/>
              <a:defRPr/>
            </a:pPr>
            <a:r>
              <a:rPr lang="en-US" sz="1800" dirty="0" smtClean="0"/>
              <a:t>Slow communications		Instant connection</a:t>
            </a:r>
          </a:p>
          <a:p>
            <a:pPr marL="457200" indent="-457200">
              <a:lnSpc>
                <a:spcPct val="114000"/>
              </a:lnSpc>
              <a:buNone/>
              <a:defRPr/>
            </a:pPr>
            <a:r>
              <a:rPr lang="en-US" sz="1800" dirty="0" smtClean="0"/>
              <a:t>Bricks &amp; mortar			e-commerce</a:t>
            </a:r>
          </a:p>
          <a:p>
            <a:pPr marL="457200" indent="-457200">
              <a:lnSpc>
                <a:spcPct val="114000"/>
              </a:lnSpc>
              <a:buNone/>
              <a:defRPr/>
            </a:pPr>
            <a:r>
              <a:rPr lang="en-US" sz="1800" dirty="0" smtClean="0"/>
              <a:t>In-house systems		Remote &amp; outsourced systems</a:t>
            </a:r>
          </a:p>
          <a:p>
            <a:pPr marL="457200" indent="-457200">
              <a:lnSpc>
                <a:spcPct val="114000"/>
              </a:lnSpc>
              <a:buNone/>
              <a:defRPr/>
            </a:pPr>
            <a:r>
              <a:rPr lang="en-US" sz="1800" dirty="0" smtClean="0"/>
              <a:t>Big company need		Every company’s need</a:t>
            </a:r>
          </a:p>
          <a:p>
            <a:pPr marL="457200" indent="-457200">
              <a:lnSpc>
                <a:spcPct val="114000"/>
              </a:lnSpc>
              <a:buNone/>
              <a:defRPr/>
            </a:pPr>
            <a:r>
              <a:rPr lang="en-US" sz="1800" dirty="0" smtClean="0"/>
              <a:t>		</a:t>
            </a:r>
            <a:r>
              <a:rPr lang="en-US" sz="1200" i="1" dirty="0" smtClean="0"/>
              <a:t>	</a:t>
            </a:r>
          </a:p>
          <a:p>
            <a:pPr marL="457200" indent="-457200">
              <a:lnSpc>
                <a:spcPct val="80000"/>
              </a:lnSpc>
              <a:buNone/>
              <a:defRPr/>
            </a:pPr>
            <a:r>
              <a:rPr lang="en-US" sz="1400" i="1" dirty="0" smtClean="0"/>
              <a:t>	</a:t>
            </a:r>
          </a:p>
          <a:p>
            <a:pPr marL="457200" indent="-457200">
              <a:lnSpc>
                <a:spcPct val="80000"/>
              </a:lnSpc>
              <a:buNone/>
              <a:defRPr/>
            </a:pPr>
            <a:endParaRPr lang="en-US" sz="1400" i="1" dirty="0" smtClean="0"/>
          </a:p>
          <a:p>
            <a:pPr marL="457200" indent="-457200">
              <a:lnSpc>
                <a:spcPct val="80000"/>
              </a:lnSpc>
              <a:buNone/>
              <a:defRPr/>
            </a:pPr>
            <a:r>
              <a:rPr lang="en-US" sz="1400" i="1" dirty="0" smtClean="0"/>
              <a:t>          </a:t>
            </a:r>
          </a:p>
          <a:p>
            <a:pPr marL="457200" indent="-457200">
              <a:lnSpc>
                <a:spcPct val="80000"/>
              </a:lnSpc>
              <a:buNone/>
              <a:defRPr/>
            </a:pPr>
            <a:endParaRPr lang="en-US" sz="1000" i="1" dirty="0" smtClean="0"/>
          </a:p>
          <a:p>
            <a:pPr marL="457200" indent="-457200">
              <a:lnSpc>
                <a:spcPct val="80000"/>
              </a:lnSpc>
              <a:buNone/>
              <a:defRPr/>
            </a:pPr>
            <a:endParaRPr lang="en-US" sz="1000" dirty="0" smtClean="0"/>
          </a:p>
          <a:p>
            <a:pPr marL="457200" indent="-457200" eaLnBrk="1" hangingPunct="1">
              <a:lnSpc>
                <a:spcPct val="80000"/>
              </a:lnSpc>
              <a:buFont typeface="Wingdings" pitchFamily="2" charset="2"/>
              <a:buNone/>
              <a:defRPr/>
            </a:pPr>
            <a:endParaRPr lang="en-US" sz="2400" dirty="0" smtClean="0"/>
          </a:p>
          <a:p>
            <a:pPr eaLnBrk="1" hangingPunct="1">
              <a:lnSpc>
                <a:spcPct val="80000"/>
              </a:lnSpc>
              <a:buFont typeface="Wingdings" pitchFamily="2" charset="2"/>
              <a:buNone/>
              <a:defRPr/>
            </a:pPr>
            <a:endParaRPr lang="en-US" sz="2800" dirty="0" smtClean="0"/>
          </a:p>
          <a:p>
            <a:pPr eaLnBrk="1" hangingPunct="1">
              <a:lnSpc>
                <a:spcPct val="80000"/>
              </a:lnSpc>
              <a:buFont typeface="Wingdings" pitchFamily="2" charset="2"/>
              <a:buNone/>
              <a:defRPr/>
            </a:pPr>
            <a:endParaRPr lang="en-US" sz="2800" dirty="0" smtClean="0"/>
          </a:p>
        </p:txBody>
      </p:sp>
      <p:sp>
        <p:nvSpPr>
          <p:cNvPr id="15363"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
        <p:nvSpPr>
          <p:cNvPr id="2" name="Title 5"/>
          <p:cNvSpPr>
            <a:spLocks noGrp="1"/>
          </p:cNvSpPr>
          <p:nvPr>
            <p:ph type="title"/>
          </p:nvPr>
        </p:nvSpPr>
        <p:spPr>
          <a:xfrm>
            <a:off x="344488" y="127000"/>
            <a:ext cx="6545262" cy="860425"/>
          </a:xfrm>
        </p:spPr>
        <p:txBody>
          <a:bodyPr/>
          <a:lstStyle/>
          <a:p>
            <a:pPr algn="just"/>
            <a:r>
              <a:rPr lang="en-US" sz="2000" b="1" dirty="0" smtClean="0"/>
              <a:t>Then and Now</a:t>
            </a:r>
          </a:p>
        </p:txBody>
      </p:sp>
      <p:sp>
        <p:nvSpPr>
          <p:cNvPr id="5" name="Date Placeholder 3"/>
          <p:cNvSpPr>
            <a:spLocks noGrp="1"/>
          </p:cNvSpPr>
          <p:nvPr>
            <p:ph type="dt" sz="quarter" idx="10"/>
          </p:nvPr>
        </p:nvSpPr>
        <p:spPr bwMode="auto">
          <a:xfrm>
            <a:off x="76200" y="6410325"/>
            <a:ext cx="1905000" cy="447675"/>
          </a:xfrm>
          <a:noFill/>
          <a:ln>
            <a:miter lim="800000"/>
            <a:headEnd/>
            <a:tailEnd/>
          </a:ln>
        </p:spPr>
        <p:txBody>
          <a:bodyPr vert="horz" wrap="square" lIns="91440" tIns="45720" rIns="91440" bIns="45720" numCol="1" anchor="t" anchorCtr="0" compatLnSpc="1">
            <a:prstTxWarp prst="textNoShape">
              <a:avLst/>
            </a:prstTxWarp>
          </a:bodyPr>
          <a:lstStyle/>
          <a:p>
            <a:r>
              <a:rPr lang="en-US" sz="1800" dirty="0" smtClean="0">
                <a:latin typeface="Futura Medium" pitchFamily="34" charset="0"/>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Effect transition="in" filter="fade">
                                      <p:cBhvr>
                                        <p:cTn id="7" dur="1000"/>
                                        <p:tgtEl>
                                          <p:spTgt spid="15364">
                                            <p:txEl>
                                              <p:pRg st="0" end="0"/>
                                            </p:txEl>
                                          </p:spTgt>
                                        </p:tgtEl>
                                      </p:cBhvr>
                                    </p:animEffect>
                                    <p:anim calcmode="lin" valueType="num">
                                      <p:cBhvr>
                                        <p:cTn id="8" dur="1000" fill="hold"/>
                                        <p:tgtEl>
                                          <p:spTgt spid="1536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536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36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364">
                                            <p:txEl>
                                              <p:pRg st="1" end="1"/>
                                            </p:txEl>
                                          </p:spTgt>
                                        </p:tgtEl>
                                        <p:attrNameLst>
                                          <p:attrName>style.visibility</p:attrName>
                                        </p:attrNameLst>
                                      </p:cBhvr>
                                      <p:to>
                                        <p:strVal val="visible"/>
                                      </p:to>
                                    </p:set>
                                    <p:animEffect transition="in" filter="fade">
                                      <p:cBhvr>
                                        <p:cTn id="15" dur="1000"/>
                                        <p:tgtEl>
                                          <p:spTgt spid="15364">
                                            <p:txEl>
                                              <p:pRg st="1" end="1"/>
                                            </p:txEl>
                                          </p:spTgt>
                                        </p:tgtEl>
                                      </p:cBhvr>
                                    </p:animEffect>
                                    <p:anim calcmode="lin" valueType="num">
                                      <p:cBhvr>
                                        <p:cTn id="16" dur="1000" fill="hold"/>
                                        <p:tgtEl>
                                          <p:spTgt spid="1536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536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36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5364">
                                            <p:txEl>
                                              <p:pRg st="2" end="2"/>
                                            </p:txEl>
                                          </p:spTgt>
                                        </p:tgtEl>
                                        <p:attrNameLst>
                                          <p:attrName>style.visibility</p:attrName>
                                        </p:attrNameLst>
                                      </p:cBhvr>
                                      <p:to>
                                        <p:strVal val="visible"/>
                                      </p:to>
                                    </p:set>
                                    <p:animEffect transition="in" filter="fade">
                                      <p:cBhvr>
                                        <p:cTn id="23" dur="1000"/>
                                        <p:tgtEl>
                                          <p:spTgt spid="15364">
                                            <p:txEl>
                                              <p:pRg st="2" end="2"/>
                                            </p:txEl>
                                          </p:spTgt>
                                        </p:tgtEl>
                                      </p:cBhvr>
                                    </p:animEffect>
                                    <p:anim calcmode="lin" valueType="num">
                                      <p:cBhvr>
                                        <p:cTn id="24" dur="1000" fill="hold"/>
                                        <p:tgtEl>
                                          <p:spTgt spid="15364">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5364">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536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5364">
                                            <p:txEl>
                                              <p:pRg st="3" end="3"/>
                                            </p:txEl>
                                          </p:spTgt>
                                        </p:tgtEl>
                                        <p:attrNameLst>
                                          <p:attrName>style.visibility</p:attrName>
                                        </p:attrNameLst>
                                      </p:cBhvr>
                                      <p:to>
                                        <p:strVal val="visible"/>
                                      </p:to>
                                    </p:set>
                                    <p:animEffect transition="in" filter="fade">
                                      <p:cBhvr>
                                        <p:cTn id="31" dur="1000"/>
                                        <p:tgtEl>
                                          <p:spTgt spid="15364">
                                            <p:txEl>
                                              <p:pRg st="3" end="3"/>
                                            </p:txEl>
                                          </p:spTgt>
                                        </p:tgtEl>
                                      </p:cBhvr>
                                    </p:animEffect>
                                    <p:anim calcmode="lin" valueType="num">
                                      <p:cBhvr>
                                        <p:cTn id="32" dur="1000" fill="hold"/>
                                        <p:tgtEl>
                                          <p:spTgt spid="15364">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5364">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5364">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5364">
                                            <p:txEl>
                                              <p:pRg st="4" end="4"/>
                                            </p:txEl>
                                          </p:spTgt>
                                        </p:tgtEl>
                                        <p:attrNameLst>
                                          <p:attrName>style.visibility</p:attrName>
                                        </p:attrNameLst>
                                      </p:cBhvr>
                                      <p:to>
                                        <p:strVal val="visible"/>
                                      </p:to>
                                    </p:set>
                                    <p:animEffect transition="in" filter="fade">
                                      <p:cBhvr>
                                        <p:cTn id="39" dur="1000"/>
                                        <p:tgtEl>
                                          <p:spTgt spid="15364">
                                            <p:txEl>
                                              <p:pRg st="4" end="4"/>
                                            </p:txEl>
                                          </p:spTgt>
                                        </p:tgtEl>
                                      </p:cBhvr>
                                    </p:animEffect>
                                    <p:anim calcmode="lin" valueType="num">
                                      <p:cBhvr>
                                        <p:cTn id="40" dur="1000" fill="hold"/>
                                        <p:tgtEl>
                                          <p:spTgt spid="15364">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15364">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536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5364">
                                            <p:txEl>
                                              <p:pRg st="5" end="5"/>
                                            </p:txEl>
                                          </p:spTgt>
                                        </p:tgtEl>
                                        <p:attrNameLst>
                                          <p:attrName>style.visibility</p:attrName>
                                        </p:attrNameLst>
                                      </p:cBhvr>
                                      <p:to>
                                        <p:strVal val="visible"/>
                                      </p:to>
                                    </p:set>
                                    <p:animEffect transition="in" filter="fade">
                                      <p:cBhvr>
                                        <p:cTn id="47" dur="1000"/>
                                        <p:tgtEl>
                                          <p:spTgt spid="15364">
                                            <p:txEl>
                                              <p:pRg st="5" end="5"/>
                                            </p:txEl>
                                          </p:spTgt>
                                        </p:tgtEl>
                                      </p:cBhvr>
                                    </p:animEffect>
                                    <p:anim calcmode="lin" valueType="num">
                                      <p:cBhvr>
                                        <p:cTn id="48" dur="1000" fill="hold"/>
                                        <p:tgtEl>
                                          <p:spTgt spid="15364">
                                            <p:txEl>
                                              <p:pRg st="5" end="5"/>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15364">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536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15364">
                                            <p:txEl>
                                              <p:pRg st="6" end="6"/>
                                            </p:txEl>
                                          </p:spTgt>
                                        </p:tgtEl>
                                        <p:attrNameLst>
                                          <p:attrName>style.visibility</p:attrName>
                                        </p:attrNameLst>
                                      </p:cBhvr>
                                      <p:to>
                                        <p:strVal val="visible"/>
                                      </p:to>
                                    </p:set>
                                    <p:animEffect transition="in" filter="fade">
                                      <p:cBhvr>
                                        <p:cTn id="55" dur="1000"/>
                                        <p:tgtEl>
                                          <p:spTgt spid="15364">
                                            <p:txEl>
                                              <p:pRg st="6" end="6"/>
                                            </p:txEl>
                                          </p:spTgt>
                                        </p:tgtEl>
                                      </p:cBhvr>
                                    </p:animEffect>
                                    <p:anim calcmode="lin" valueType="num">
                                      <p:cBhvr>
                                        <p:cTn id="56" dur="1000" fill="hold"/>
                                        <p:tgtEl>
                                          <p:spTgt spid="15364">
                                            <p:txEl>
                                              <p:pRg st="6" end="6"/>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15364">
                                            <p:txEl>
                                              <p:pRg st="6" end="6"/>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536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15364">
                                            <p:txEl>
                                              <p:pRg st="7" end="7"/>
                                            </p:txEl>
                                          </p:spTgt>
                                        </p:tgtEl>
                                        <p:attrNameLst>
                                          <p:attrName>style.visibility</p:attrName>
                                        </p:attrNameLst>
                                      </p:cBhvr>
                                      <p:to>
                                        <p:strVal val="visible"/>
                                      </p:to>
                                    </p:set>
                                    <p:animEffect transition="in" filter="fade">
                                      <p:cBhvr>
                                        <p:cTn id="63" dur="1000"/>
                                        <p:tgtEl>
                                          <p:spTgt spid="15364">
                                            <p:txEl>
                                              <p:pRg st="7" end="7"/>
                                            </p:txEl>
                                          </p:spTgt>
                                        </p:tgtEl>
                                      </p:cBhvr>
                                    </p:animEffect>
                                    <p:anim calcmode="lin" valueType="num">
                                      <p:cBhvr>
                                        <p:cTn id="64" dur="1000" fill="hold"/>
                                        <p:tgtEl>
                                          <p:spTgt spid="15364">
                                            <p:txEl>
                                              <p:pRg st="7" end="7"/>
                                            </p:txEl>
                                          </p:spTgt>
                                        </p:tgtEl>
                                        <p:attrNameLst>
                                          <p:attrName>ppt_x</p:attrName>
                                        </p:attrNameLst>
                                      </p:cBhvr>
                                      <p:tavLst>
                                        <p:tav tm="0">
                                          <p:val>
                                            <p:strVal val="#ppt_x"/>
                                          </p:val>
                                        </p:tav>
                                        <p:tav tm="100000">
                                          <p:val>
                                            <p:strVal val="#ppt_x"/>
                                          </p:val>
                                        </p:tav>
                                      </p:tavLst>
                                    </p:anim>
                                    <p:anim calcmode="lin" valueType="num">
                                      <p:cBhvr>
                                        <p:cTn id="65" dur="900" decel="100000" fill="hold"/>
                                        <p:tgtEl>
                                          <p:spTgt spid="15364">
                                            <p:txEl>
                                              <p:pRg st="7" end="7"/>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536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15364">
                                            <p:txEl>
                                              <p:pRg st="8" end="8"/>
                                            </p:txEl>
                                          </p:spTgt>
                                        </p:tgtEl>
                                        <p:attrNameLst>
                                          <p:attrName>style.visibility</p:attrName>
                                        </p:attrNameLst>
                                      </p:cBhvr>
                                      <p:to>
                                        <p:strVal val="visible"/>
                                      </p:to>
                                    </p:set>
                                    <p:animEffect transition="in" filter="fade">
                                      <p:cBhvr>
                                        <p:cTn id="71" dur="1000"/>
                                        <p:tgtEl>
                                          <p:spTgt spid="15364">
                                            <p:txEl>
                                              <p:pRg st="8" end="8"/>
                                            </p:txEl>
                                          </p:spTgt>
                                        </p:tgtEl>
                                      </p:cBhvr>
                                    </p:animEffect>
                                    <p:anim calcmode="lin" valueType="num">
                                      <p:cBhvr>
                                        <p:cTn id="72" dur="1000" fill="hold"/>
                                        <p:tgtEl>
                                          <p:spTgt spid="15364">
                                            <p:txEl>
                                              <p:pRg st="8" end="8"/>
                                            </p:txEl>
                                          </p:spTgt>
                                        </p:tgtEl>
                                        <p:attrNameLst>
                                          <p:attrName>ppt_x</p:attrName>
                                        </p:attrNameLst>
                                      </p:cBhvr>
                                      <p:tavLst>
                                        <p:tav tm="0">
                                          <p:val>
                                            <p:strVal val="#ppt_x"/>
                                          </p:val>
                                        </p:tav>
                                        <p:tav tm="100000">
                                          <p:val>
                                            <p:strVal val="#ppt_x"/>
                                          </p:val>
                                        </p:tav>
                                      </p:tavLst>
                                    </p:anim>
                                    <p:anim calcmode="lin" valueType="num">
                                      <p:cBhvr>
                                        <p:cTn id="73" dur="900" decel="100000" fill="hold"/>
                                        <p:tgtEl>
                                          <p:spTgt spid="15364">
                                            <p:txEl>
                                              <p:pRg st="8" end="8"/>
                                            </p:txEl>
                                          </p:spTgt>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536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15364">
                                            <p:txEl>
                                              <p:pRg st="9" end="9"/>
                                            </p:txEl>
                                          </p:spTgt>
                                        </p:tgtEl>
                                        <p:attrNameLst>
                                          <p:attrName>style.visibility</p:attrName>
                                        </p:attrNameLst>
                                      </p:cBhvr>
                                      <p:to>
                                        <p:strVal val="visible"/>
                                      </p:to>
                                    </p:set>
                                    <p:animEffect transition="in" filter="fade">
                                      <p:cBhvr>
                                        <p:cTn id="79" dur="1000"/>
                                        <p:tgtEl>
                                          <p:spTgt spid="15364">
                                            <p:txEl>
                                              <p:pRg st="9" end="9"/>
                                            </p:txEl>
                                          </p:spTgt>
                                        </p:tgtEl>
                                      </p:cBhvr>
                                    </p:animEffect>
                                    <p:anim calcmode="lin" valueType="num">
                                      <p:cBhvr>
                                        <p:cTn id="80" dur="1000" fill="hold"/>
                                        <p:tgtEl>
                                          <p:spTgt spid="15364">
                                            <p:txEl>
                                              <p:pRg st="9" end="9"/>
                                            </p:txEl>
                                          </p:spTgt>
                                        </p:tgtEl>
                                        <p:attrNameLst>
                                          <p:attrName>ppt_x</p:attrName>
                                        </p:attrNameLst>
                                      </p:cBhvr>
                                      <p:tavLst>
                                        <p:tav tm="0">
                                          <p:val>
                                            <p:strVal val="#ppt_x"/>
                                          </p:val>
                                        </p:tav>
                                        <p:tav tm="100000">
                                          <p:val>
                                            <p:strVal val="#ppt_x"/>
                                          </p:val>
                                        </p:tav>
                                      </p:tavLst>
                                    </p:anim>
                                    <p:anim calcmode="lin" valueType="num">
                                      <p:cBhvr>
                                        <p:cTn id="81" dur="900" decel="100000" fill="hold"/>
                                        <p:tgtEl>
                                          <p:spTgt spid="15364">
                                            <p:txEl>
                                              <p:pRg st="9" end="9"/>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536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15364">
                                            <p:txEl>
                                              <p:pRg st="10" end="10"/>
                                            </p:txEl>
                                          </p:spTgt>
                                        </p:tgtEl>
                                        <p:attrNameLst>
                                          <p:attrName>style.visibility</p:attrName>
                                        </p:attrNameLst>
                                      </p:cBhvr>
                                      <p:to>
                                        <p:strVal val="visible"/>
                                      </p:to>
                                    </p:set>
                                    <p:animEffect transition="in" filter="fade">
                                      <p:cBhvr>
                                        <p:cTn id="87" dur="1000"/>
                                        <p:tgtEl>
                                          <p:spTgt spid="15364">
                                            <p:txEl>
                                              <p:pRg st="10" end="10"/>
                                            </p:txEl>
                                          </p:spTgt>
                                        </p:tgtEl>
                                      </p:cBhvr>
                                    </p:animEffect>
                                    <p:anim calcmode="lin" valueType="num">
                                      <p:cBhvr>
                                        <p:cTn id="88" dur="1000" fill="hold"/>
                                        <p:tgtEl>
                                          <p:spTgt spid="15364">
                                            <p:txEl>
                                              <p:pRg st="10" end="10"/>
                                            </p:txEl>
                                          </p:spTgt>
                                        </p:tgtEl>
                                        <p:attrNameLst>
                                          <p:attrName>ppt_x</p:attrName>
                                        </p:attrNameLst>
                                      </p:cBhvr>
                                      <p:tavLst>
                                        <p:tav tm="0">
                                          <p:val>
                                            <p:strVal val="#ppt_x"/>
                                          </p:val>
                                        </p:tav>
                                        <p:tav tm="100000">
                                          <p:val>
                                            <p:strVal val="#ppt_x"/>
                                          </p:val>
                                        </p:tav>
                                      </p:tavLst>
                                    </p:anim>
                                    <p:anim calcmode="lin" valueType="num">
                                      <p:cBhvr>
                                        <p:cTn id="89" dur="900" decel="100000" fill="hold"/>
                                        <p:tgtEl>
                                          <p:spTgt spid="15364">
                                            <p:txEl>
                                              <p:pRg st="10" end="10"/>
                                            </p:txEl>
                                          </p:spTgt>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1536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37" presetClass="entr" presetSubtype="0" fill="hold" grpId="0" nodeType="clickEffect">
                                  <p:stCondLst>
                                    <p:cond delay="0"/>
                                  </p:stCondLst>
                                  <p:childTnLst>
                                    <p:set>
                                      <p:cBhvr>
                                        <p:cTn id="94" dur="1" fill="hold">
                                          <p:stCondLst>
                                            <p:cond delay="0"/>
                                          </p:stCondLst>
                                        </p:cTn>
                                        <p:tgtEl>
                                          <p:spTgt spid="15364">
                                            <p:txEl>
                                              <p:pRg st="11" end="11"/>
                                            </p:txEl>
                                          </p:spTgt>
                                        </p:tgtEl>
                                        <p:attrNameLst>
                                          <p:attrName>style.visibility</p:attrName>
                                        </p:attrNameLst>
                                      </p:cBhvr>
                                      <p:to>
                                        <p:strVal val="visible"/>
                                      </p:to>
                                    </p:set>
                                    <p:animEffect transition="in" filter="fade">
                                      <p:cBhvr>
                                        <p:cTn id="95" dur="1000"/>
                                        <p:tgtEl>
                                          <p:spTgt spid="15364">
                                            <p:txEl>
                                              <p:pRg st="11" end="11"/>
                                            </p:txEl>
                                          </p:spTgt>
                                        </p:tgtEl>
                                      </p:cBhvr>
                                    </p:animEffect>
                                    <p:anim calcmode="lin" valueType="num">
                                      <p:cBhvr>
                                        <p:cTn id="96" dur="1000" fill="hold"/>
                                        <p:tgtEl>
                                          <p:spTgt spid="15364">
                                            <p:txEl>
                                              <p:pRg st="11" end="11"/>
                                            </p:txEl>
                                          </p:spTgt>
                                        </p:tgtEl>
                                        <p:attrNameLst>
                                          <p:attrName>ppt_x</p:attrName>
                                        </p:attrNameLst>
                                      </p:cBhvr>
                                      <p:tavLst>
                                        <p:tav tm="0">
                                          <p:val>
                                            <p:strVal val="#ppt_x"/>
                                          </p:val>
                                        </p:tav>
                                        <p:tav tm="100000">
                                          <p:val>
                                            <p:strVal val="#ppt_x"/>
                                          </p:val>
                                        </p:tav>
                                      </p:tavLst>
                                    </p:anim>
                                    <p:anim calcmode="lin" valueType="num">
                                      <p:cBhvr>
                                        <p:cTn id="97" dur="900" decel="100000" fill="hold"/>
                                        <p:tgtEl>
                                          <p:spTgt spid="15364">
                                            <p:txEl>
                                              <p:pRg st="11" end="11"/>
                                            </p:txEl>
                                          </p:spTgt>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15364">
                                            <p:txEl>
                                              <p:pRg st="11" end="11"/>
                                            </p:txEl>
                                          </p:spTgt>
                                        </p:tgtEl>
                                        <p:attrNameLst>
                                          <p:attrName>ppt_y</p:attrName>
                                        </p:attrNameLst>
                                      </p:cBhvr>
                                      <p:tavLst>
                                        <p:tav tm="0">
                                          <p:val>
                                            <p:strVal val="#ppt_y-.03"/>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7" presetClass="entr" presetSubtype="0" fill="hold" grpId="0" nodeType="clickEffect">
                                  <p:stCondLst>
                                    <p:cond delay="0"/>
                                  </p:stCondLst>
                                  <p:childTnLst>
                                    <p:set>
                                      <p:cBhvr>
                                        <p:cTn id="102" dur="1" fill="hold">
                                          <p:stCondLst>
                                            <p:cond delay="0"/>
                                          </p:stCondLst>
                                        </p:cTn>
                                        <p:tgtEl>
                                          <p:spTgt spid="15364">
                                            <p:txEl>
                                              <p:pRg st="12" end="12"/>
                                            </p:txEl>
                                          </p:spTgt>
                                        </p:tgtEl>
                                        <p:attrNameLst>
                                          <p:attrName>style.visibility</p:attrName>
                                        </p:attrNameLst>
                                      </p:cBhvr>
                                      <p:to>
                                        <p:strVal val="visible"/>
                                      </p:to>
                                    </p:set>
                                    <p:animEffect transition="in" filter="fade">
                                      <p:cBhvr>
                                        <p:cTn id="103" dur="1000"/>
                                        <p:tgtEl>
                                          <p:spTgt spid="15364">
                                            <p:txEl>
                                              <p:pRg st="12" end="12"/>
                                            </p:txEl>
                                          </p:spTgt>
                                        </p:tgtEl>
                                      </p:cBhvr>
                                    </p:animEffect>
                                    <p:anim calcmode="lin" valueType="num">
                                      <p:cBhvr>
                                        <p:cTn id="104" dur="1000" fill="hold"/>
                                        <p:tgtEl>
                                          <p:spTgt spid="15364">
                                            <p:txEl>
                                              <p:pRg st="12" end="12"/>
                                            </p:txEl>
                                          </p:spTgt>
                                        </p:tgtEl>
                                        <p:attrNameLst>
                                          <p:attrName>ppt_x</p:attrName>
                                        </p:attrNameLst>
                                      </p:cBhvr>
                                      <p:tavLst>
                                        <p:tav tm="0">
                                          <p:val>
                                            <p:strVal val="#ppt_x"/>
                                          </p:val>
                                        </p:tav>
                                        <p:tav tm="100000">
                                          <p:val>
                                            <p:strVal val="#ppt_x"/>
                                          </p:val>
                                        </p:tav>
                                      </p:tavLst>
                                    </p:anim>
                                    <p:anim calcmode="lin" valueType="num">
                                      <p:cBhvr>
                                        <p:cTn id="105" dur="900" decel="100000" fill="hold"/>
                                        <p:tgtEl>
                                          <p:spTgt spid="15364">
                                            <p:txEl>
                                              <p:pRg st="12" end="12"/>
                                            </p:txEl>
                                          </p:spTgt>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15364">
                                            <p:txEl>
                                              <p:pRg st="12" end="12"/>
                                            </p:txEl>
                                          </p:spTgt>
                                        </p:tgtEl>
                                        <p:attrNameLst>
                                          <p:attrName>ppt_y</p:attrName>
                                        </p:attrNameLst>
                                      </p:cBhvr>
                                      <p:tavLst>
                                        <p:tav tm="0">
                                          <p:val>
                                            <p:strVal val="#ppt_y-.03"/>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37" presetClass="entr" presetSubtype="0" fill="hold" grpId="0" nodeType="clickEffect">
                                  <p:stCondLst>
                                    <p:cond delay="0"/>
                                  </p:stCondLst>
                                  <p:childTnLst>
                                    <p:set>
                                      <p:cBhvr>
                                        <p:cTn id="110" dur="1" fill="hold">
                                          <p:stCondLst>
                                            <p:cond delay="0"/>
                                          </p:stCondLst>
                                        </p:cTn>
                                        <p:tgtEl>
                                          <p:spTgt spid="15364">
                                            <p:txEl>
                                              <p:pRg st="14" end="14"/>
                                            </p:txEl>
                                          </p:spTgt>
                                        </p:tgtEl>
                                        <p:attrNameLst>
                                          <p:attrName>style.visibility</p:attrName>
                                        </p:attrNameLst>
                                      </p:cBhvr>
                                      <p:to>
                                        <p:strVal val="visible"/>
                                      </p:to>
                                    </p:set>
                                    <p:animEffect transition="in" filter="fade">
                                      <p:cBhvr>
                                        <p:cTn id="111" dur="1000"/>
                                        <p:tgtEl>
                                          <p:spTgt spid="15364">
                                            <p:txEl>
                                              <p:pRg st="14" end="14"/>
                                            </p:txEl>
                                          </p:spTgt>
                                        </p:tgtEl>
                                      </p:cBhvr>
                                    </p:animEffect>
                                    <p:anim calcmode="lin" valueType="num">
                                      <p:cBhvr>
                                        <p:cTn id="112" dur="1000" fill="hold"/>
                                        <p:tgtEl>
                                          <p:spTgt spid="15364">
                                            <p:txEl>
                                              <p:pRg st="14" end="14"/>
                                            </p:txEl>
                                          </p:spTgt>
                                        </p:tgtEl>
                                        <p:attrNameLst>
                                          <p:attrName>ppt_x</p:attrName>
                                        </p:attrNameLst>
                                      </p:cBhvr>
                                      <p:tavLst>
                                        <p:tav tm="0">
                                          <p:val>
                                            <p:strVal val="#ppt_x"/>
                                          </p:val>
                                        </p:tav>
                                        <p:tav tm="100000">
                                          <p:val>
                                            <p:strVal val="#ppt_x"/>
                                          </p:val>
                                        </p:tav>
                                      </p:tavLst>
                                    </p:anim>
                                    <p:anim calcmode="lin" valueType="num">
                                      <p:cBhvr>
                                        <p:cTn id="113" dur="900" decel="100000" fill="hold"/>
                                        <p:tgtEl>
                                          <p:spTgt spid="15364">
                                            <p:txEl>
                                              <p:pRg st="14" end="14"/>
                                            </p:txEl>
                                          </p:spTgt>
                                        </p:tgtEl>
                                        <p:attrNameLst>
                                          <p:attrName>ppt_y</p:attrName>
                                        </p:attrNameLst>
                                      </p:cBhvr>
                                      <p:tavLst>
                                        <p:tav tm="0">
                                          <p:val>
                                            <p:strVal val="#ppt_y+1"/>
                                          </p:val>
                                        </p:tav>
                                        <p:tav tm="100000">
                                          <p:val>
                                            <p:strVal val="#ppt_y-.03"/>
                                          </p:val>
                                        </p:tav>
                                      </p:tavLst>
                                    </p:anim>
                                    <p:anim calcmode="lin" valueType="num">
                                      <p:cBhvr>
                                        <p:cTn id="114" dur="100" accel="100000" fill="hold">
                                          <p:stCondLst>
                                            <p:cond delay="900"/>
                                          </p:stCondLst>
                                        </p:cTn>
                                        <p:tgtEl>
                                          <p:spTgt spid="15364">
                                            <p:txEl>
                                              <p:pRg st="14" end="1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611313"/>
            <a:ext cx="8042275" cy="4108450"/>
          </a:xfrm>
        </p:spPr>
        <p:txBody>
          <a:bodyPr/>
          <a:lstStyle/>
          <a:p>
            <a:pPr>
              <a:lnSpc>
                <a:spcPct val="150000"/>
              </a:lnSpc>
            </a:pPr>
            <a:r>
              <a:rPr lang="en-US" sz="2800" b="1" dirty="0" smtClean="0"/>
              <a:t>Executive Sponsorship</a:t>
            </a:r>
          </a:p>
          <a:p>
            <a:pPr>
              <a:lnSpc>
                <a:spcPct val="150000"/>
              </a:lnSpc>
            </a:pPr>
            <a:r>
              <a:rPr lang="en-US" sz="2800" b="1" dirty="0" smtClean="0"/>
              <a:t>Business Impact Analysis</a:t>
            </a:r>
          </a:p>
          <a:p>
            <a:pPr>
              <a:lnSpc>
                <a:spcPct val="150000"/>
              </a:lnSpc>
            </a:pPr>
            <a:r>
              <a:rPr lang="en-US" sz="2800" b="1" dirty="0" smtClean="0"/>
              <a:t>Disaster Recovery Planning</a:t>
            </a:r>
          </a:p>
          <a:p>
            <a:pPr>
              <a:lnSpc>
                <a:spcPct val="150000"/>
              </a:lnSpc>
            </a:pPr>
            <a:r>
              <a:rPr lang="en-US" sz="2800" b="1" dirty="0" smtClean="0"/>
              <a:t>Business Continuity Planning</a:t>
            </a:r>
            <a:endParaRPr lang="en-US" sz="2800" b="1" dirty="0"/>
          </a:p>
        </p:txBody>
      </p:sp>
      <p:sp>
        <p:nvSpPr>
          <p:cNvPr id="3" name="Title 2"/>
          <p:cNvSpPr>
            <a:spLocks noGrp="1"/>
          </p:cNvSpPr>
          <p:nvPr>
            <p:ph type="title"/>
          </p:nvPr>
        </p:nvSpPr>
        <p:spPr>
          <a:xfrm>
            <a:off x="344021" y="228600"/>
            <a:ext cx="6545667" cy="758228"/>
          </a:xfrm>
        </p:spPr>
        <p:txBody>
          <a:bodyPr/>
          <a:lstStyle/>
          <a:p>
            <a:pPr algn="l"/>
            <a:r>
              <a:rPr lang="en-US" sz="2400" b="1" dirty="0" smtClean="0"/>
              <a:t>Components of Planned Recovery</a:t>
            </a:r>
            <a:endParaRPr lang="en-US" sz="2400" b="1"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1371600"/>
            <a:ext cx="8118475" cy="5029200"/>
          </a:xfrm>
        </p:spPr>
        <p:txBody>
          <a:bodyPr/>
          <a:lstStyle/>
          <a:p>
            <a:pPr algn="just" eaLnBrk="1" hangingPunct="1">
              <a:spcBef>
                <a:spcPts val="300"/>
              </a:spcBef>
              <a:spcAft>
                <a:spcPts val="300"/>
              </a:spcAft>
              <a:buFont typeface="Symbol" pitchFamily="-112" charset="2"/>
              <a:buChar char="·"/>
              <a:defRPr/>
            </a:pPr>
            <a:r>
              <a:rPr lang="en-US" sz="1200" b="1" dirty="0" smtClean="0"/>
              <a:t>Conduct a Business Impact Analysis and Risk Assessment</a:t>
            </a:r>
          </a:p>
          <a:p>
            <a:pPr lvl="1" algn="just">
              <a:spcBef>
                <a:spcPts val="0"/>
              </a:spcBef>
              <a:spcAft>
                <a:spcPts val="0"/>
              </a:spcAft>
              <a:buFont typeface="Symbol" pitchFamily="-112" charset="2"/>
              <a:buChar char="·"/>
              <a:defRPr/>
            </a:pPr>
            <a:r>
              <a:rPr lang="en-US" sz="1200" dirty="0" smtClean="0"/>
              <a:t>identifies mission critical business functions and processes</a:t>
            </a:r>
          </a:p>
          <a:p>
            <a:pPr lvl="1" algn="just">
              <a:spcBef>
                <a:spcPts val="0"/>
              </a:spcBef>
              <a:spcAft>
                <a:spcPts val="0"/>
              </a:spcAft>
              <a:buFont typeface="Symbol" pitchFamily="-112" charset="2"/>
              <a:buChar char="·"/>
              <a:defRPr/>
            </a:pPr>
            <a:r>
              <a:rPr lang="en-US" sz="1200" dirty="0" smtClean="0"/>
              <a:t>assess the probability and impact to the business if critical business processes are disrupted</a:t>
            </a:r>
          </a:p>
          <a:p>
            <a:pPr lvl="1" algn="just">
              <a:spcBef>
                <a:spcPts val="0"/>
              </a:spcBef>
              <a:spcAft>
                <a:spcPts val="0"/>
              </a:spcAft>
              <a:buFont typeface="Symbol" pitchFamily="-112" charset="2"/>
              <a:buChar char="·"/>
              <a:defRPr/>
            </a:pPr>
            <a:r>
              <a:rPr lang="en-US" sz="1200" dirty="0" smtClean="0"/>
              <a:t>identifies recovery requirements </a:t>
            </a:r>
          </a:p>
          <a:p>
            <a:pPr algn="just" eaLnBrk="1" hangingPunct="1">
              <a:spcBef>
                <a:spcPts val="300"/>
              </a:spcBef>
              <a:spcAft>
                <a:spcPts val="300"/>
              </a:spcAft>
              <a:buFont typeface="Symbol" pitchFamily="-112" charset="2"/>
              <a:buChar char="·"/>
              <a:defRPr/>
            </a:pPr>
            <a:r>
              <a:rPr lang="en-US" sz="1200" b="1" dirty="0" smtClean="0"/>
              <a:t>Disaster Recovery Plans</a:t>
            </a:r>
          </a:p>
          <a:p>
            <a:pPr lvl="1" algn="just">
              <a:spcBef>
                <a:spcPts val="300"/>
              </a:spcBef>
              <a:spcAft>
                <a:spcPts val="300"/>
              </a:spcAft>
              <a:buFont typeface="Symbol" pitchFamily="-112" charset="2"/>
              <a:buChar char="·"/>
              <a:defRPr/>
            </a:pPr>
            <a:r>
              <a:rPr lang="en-US" sz="1200" dirty="0" smtClean="0"/>
              <a:t>usually developed using business process data flow diagrams</a:t>
            </a:r>
          </a:p>
          <a:p>
            <a:pPr lvl="1" algn="just">
              <a:spcBef>
                <a:spcPts val="300"/>
              </a:spcBef>
              <a:spcAft>
                <a:spcPts val="300"/>
              </a:spcAft>
              <a:buFont typeface="Symbol" pitchFamily="-112" charset="2"/>
              <a:buChar char="·"/>
              <a:defRPr/>
            </a:pPr>
            <a:r>
              <a:rPr lang="en-US" sz="1200" dirty="0" smtClean="0"/>
              <a:t>identifies the priorities for infrastructure, systems and applications that need to be recovered based upon a hierarchy of dependencies or business needs</a:t>
            </a:r>
          </a:p>
          <a:p>
            <a:pPr algn="just">
              <a:spcBef>
                <a:spcPts val="300"/>
              </a:spcBef>
              <a:spcAft>
                <a:spcPts val="300"/>
              </a:spcAft>
              <a:buFont typeface="Symbol" pitchFamily="-112" charset="2"/>
              <a:buChar char="·"/>
              <a:defRPr/>
            </a:pPr>
            <a:r>
              <a:rPr lang="en-US" sz="1200" b="1" dirty="0"/>
              <a:t>Crisis Management and Communication Plan</a:t>
            </a:r>
          </a:p>
          <a:p>
            <a:pPr lvl="1" algn="just">
              <a:spcBef>
                <a:spcPts val="300"/>
              </a:spcBef>
              <a:spcAft>
                <a:spcPts val="300"/>
              </a:spcAft>
              <a:buFont typeface="Symbol" pitchFamily="-112" charset="2"/>
              <a:buChar char="·"/>
              <a:defRPr/>
            </a:pPr>
            <a:r>
              <a:rPr lang="en-US" sz="1200" dirty="0"/>
              <a:t>provides guidance to management and outlines the necessary steps to execute during a significant business disruption (e.g. definition of a disaster, engaging crisis management team, communication plan, public </a:t>
            </a:r>
            <a:r>
              <a:rPr lang="en-US" sz="1200" dirty="0" smtClean="0"/>
              <a:t>relations, </a:t>
            </a:r>
            <a:r>
              <a:rPr lang="en-US" sz="1200" dirty="0"/>
              <a:t>etc.) </a:t>
            </a:r>
          </a:p>
          <a:p>
            <a:pPr algn="just">
              <a:spcBef>
                <a:spcPts val="300"/>
              </a:spcBef>
              <a:spcAft>
                <a:spcPts val="300"/>
              </a:spcAft>
              <a:buFont typeface="Symbol" pitchFamily="-112" charset="2"/>
              <a:buChar char="·"/>
              <a:defRPr/>
            </a:pPr>
            <a:r>
              <a:rPr lang="en-US" sz="1200" b="1" dirty="0"/>
              <a:t>Business Continuity Plans</a:t>
            </a:r>
          </a:p>
          <a:p>
            <a:pPr lvl="1" algn="just">
              <a:spcBef>
                <a:spcPts val="300"/>
              </a:spcBef>
              <a:spcAft>
                <a:spcPts val="300"/>
              </a:spcAft>
              <a:buFont typeface="Symbol" pitchFamily="-112" charset="2"/>
              <a:buChar char="·"/>
              <a:defRPr/>
            </a:pPr>
            <a:r>
              <a:rPr lang="en-US" sz="1200" dirty="0"/>
              <a:t>identifies alternate procedures to execute when primary business or </a:t>
            </a:r>
            <a:r>
              <a:rPr lang="en-US" sz="1200" dirty="0" smtClean="0"/>
              <a:t>work </a:t>
            </a:r>
            <a:r>
              <a:rPr lang="en-US" sz="1200" dirty="0"/>
              <a:t>location and resources are unavailable </a:t>
            </a:r>
            <a:endParaRPr lang="en-US" sz="1200" dirty="0" smtClean="0"/>
          </a:p>
          <a:p>
            <a:pPr algn="just" eaLnBrk="1" hangingPunct="1">
              <a:spcBef>
                <a:spcPts val="300"/>
              </a:spcBef>
              <a:spcAft>
                <a:spcPts val="300"/>
              </a:spcAft>
              <a:buFont typeface="Symbol" pitchFamily="-112" charset="2"/>
              <a:buChar char="·"/>
              <a:defRPr/>
            </a:pPr>
            <a:r>
              <a:rPr lang="en-US" sz="1200" b="1" dirty="0" smtClean="0"/>
              <a:t>Pandemic Plan Consideration</a:t>
            </a:r>
          </a:p>
          <a:p>
            <a:pPr lvl="1" algn="just">
              <a:spcBef>
                <a:spcPts val="300"/>
              </a:spcBef>
              <a:spcAft>
                <a:spcPts val="300"/>
              </a:spcAft>
              <a:buFont typeface="Symbol" pitchFamily="-112" charset="2"/>
              <a:buChar char="·"/>
              <a:defRPr/>
            </a:pPr>
            <a:r>
              <a:rPr lang="en-US" sz="1200" dirty="0" smtClean="0"/>
              <a:t>It is necessary to prepare a plan to protect a business’s #1 resource (employees) in the event of a widespread communicable disease outbreak, such as avian flu, or chemical contamination </a:t>
            </a:r>
          </a:p>
          <a:p>
            <a:pPr algn="just">
              <a:spcBef>
                <a:spcPts val="300"/>
              </a:spcBef>
              <a:spcAft>
                <a:spcPts val="300"/>
              </a:spcAft>
              <a:buFont typeface="Symbol" pitchFamily="-112" charset="2"/>
              <a:buChar char="·"/>
              <a:defRPr/>
            </a:pPr>
            <a:r>
              <a:rPr lang="en-US" sz="1200" b="1" dirty="0" smtClean="0"/>
              <a:t>Annual testing</a:t>
            </a:r>
          </a:p>
          <a:p>
            <a:pPr lvl="1" algn="just">
              <a:spcBef>
                <a:spcPts val="300"/>
              </a:spcBef>
              <a:spcAft>
                <a:spcPts val="300"/>
              </a:spcAft>
              <a:buFont typeface="Symbol" pitchFamily="-112" charset="2"/>
              <a:buChar char="·"/>
              <a:defRPr/>
            </a:pPr>
            <a:r>
              <a:rPr lang="en-US" sz="1200" dirty="0"/>
              <a:t>Encourages continuous process improvement and plan maintenance</a:t>
            </a:r>
          </a:p>
          <a:p>
            <a:pPr lvl="1" algn="just">
              <a:spcBef>
                <a:spcPts val="300"/>
              </a:spcBef>
              <a:spcAft>
                <a:spcPts val="300"/>
              </a:spcAft>
              <a:buFont typeface="Symbol" pitchFamily="-112" charset="2"/>
              <a:buChar char="·"/>
              <a:defRPr/>
            </a:pPr>
            <a:r>
              <a:rPr lang="en-US" sz="1200" dirty="0"/>
              <a:t>Continuous Update!</a:t>
            </a:r>
          </a:p>
          <a:p>
            <a:pPr eaLnBrk="1" hangingPunct="1">
              <a:buFont typeface="Symbol" pitchFamily="-112" charset="2"/>
              <a:buChar char="·"/>
              <a:defRPr/>
            </a:pPr>
            <a:endParaRPr lang="en-US" sz="1400" dirty="0" smtClean="0"/>
          </a:p>
          <a:p>
            <a:pPr eaLnBrk="1" hangingPunct="1">
              <a:buFont typeface="Symbol" pitchFamily="-112" charset="2"/>
              <a:buNone/>
              <a:defRPr/>
            </a:pPr>
            <a:endParaRPr lang="en-US" dirty="0" smtClean="0"/>
          </a:p>
          <a:p>
            <a:pPr eaLnBrk="1" hangingPunct="1">
              <a:buFont typeface="Symbol" pitchFamily="-112" charset="2"/>
              <a:buChar char="·"/>
              <a:defRPr/>
            </a:pPr>
            <a:endParaRPr lang="en-US" dirty="0" smtClean="0"/>
          </a:p>
        </p:txBody>
      </p:sp>
      <p:sp>
        <p:nvSpPr>
          <p:cNvPr id="27650" name="Rectangle 2"/>
          <p:cNvSpPr>
            <a:spLocks noGrp="1" noChangeArrowheads="1"/>
          </p:cNvSpPr>
          <p:nvPr>
            <p:ph type="title"/>
          </p:nvPr>
        </p:nvSpPr>
        <p:spPr>
          <a:xfrm>
            <a:off x="344021" y="228600"/>
            <a:ext cx="6545667" cy="758228"/>
          </a:xfrm>
        </p:spPr>
        <p:txBody>
          <a:bodyPr/>
          <a:lstStyle/>
          <a:p>
            <a:pPr algn="l" eaLnBrk="1" hangingPunct="1"/>
            <a:r>
              <a:rPr lang="en-GB" sz="2000" b="1" dirty="0" smtClean="0">
                <a:sym typeface="Verdana" pitchFamily="34" charset="0"/>
              </a:rPr>
              <a:t>BCP/DRP Plan Structure</a:t>
            </a:r>
            <a:endParaRPr lang="en-US" sz="2000" b="1" dirty="0" smtClean="0">
              <a:solidFill>
                <a:schemeClr val="bg2"/>
              </a:solidFill>
            </a:endParaRPr>
          </a:p>
        </p:txBody>
      </p:sp>
    </p:spTree>
    <p:extLst>
      <p:ext uri="{BB962C8B-B14F-4D97-AF65-F5344CB8AC3E}">
        <p14:creationId xmlns="" xmlns:p14="http://schemas.microsoft.com/office/powerpoint/2010/main" val="83787569"/>
      </p:ext>
    </p:extLst>
  </p:cSld>
  <p:clrMapOvr>
    <a:masterClrMapping/>
  </p:clrMapOvr>
  <p:transition spd="med">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524000"/>
            <a:ext cx="8118475" cy="5029200"/>
          </a:xfrm>
        </p:spPr>
        <p:txBody>
          <a:bodyPr/>
          <a:lstStyle/>
          <a:p>
            <a:r>
              <a:rPr lang="en-US" sz="2000" dirty="0" smtClean="0"/>
              <a:t>DRII - DRI International</a:t>
            </a:r>
          </a:p>
          <a:p>
            <a:r>
              <a:rPr lang="en-US" sz="2000" dirty="0" smtClean="0"/>
              <a:t>ISO – International Organization for Standardization</a:t>
            </a:r>
          </a:p>
          <a:p>
            <a:pPr lvl="1"/>
            <a:r>
              <a:rPr lang="en-US" sz="1600" dirty="0" smtClean="0"/>
              <a:t>ISO 27031:2011 – “Guidelines for information and communications technology readiness for business continuity”</a:t>
            </a:r>
          </a:p>
          <a:p>
            <a:r>
              <a:rPr lang="en-US" sz="2000" dirty="0" smtClean="0"/>
              <a:t>ITIL – Information Technology Infrastructure Library</a:t>
            </a:r>
          </a:p>
          <a:p>
            <a:r>
              <a:rPr lang="en-US" sz="2000" dirty="0" smtClean="0"/>
              <a:t>NIST – National Institute of Standards and Technology</a:t>
            </a:r>
          </a:p>
          <a:p>
            <a:pPr lvl="1"/>
            <a:r>
              <a:rPr lang="en-US" sz="1600" dirty="0" smtClean="0"/>
              <a:t>Special Publication 800-34 “Contingency Planning Guide for IT Systems”</a:t>
            </a:r>
          </a:p>
          <a:p>
            <a:pPr lvl="1"/>
            <a:r>
              <a:rPr lang="en-US" sz="1600" dirty="0" smtClean="0"/>
              <a:t>800-84 “Test, Training &amp; Exercise Programs”</a:t>
            </a:r>
          </a:p>
          <a:p>
            <a:r>
              <a:rPr lang="en-US" sz="2000" dirty="0" smtClean="0"/>
              <a:t>FEMA – Federal Emergency Management Agency</a:t>
            </a:r>
          </a:p>
          <a:p>
            <a:r>
              <a:rPr lang="en-US" sz="2000" dirty="0" smtClean="0"/>
              <a:t>GFOA – Government Finance Officers Association</a:t>
            </a:r>
          </a:p>
          <a:p>
            <a:pPr lvl="1"/>
            <a:r>
              <a:rPr lang="en-US" sz="1600" dirty="0" smtClean="0"/>
              <a:t>Planning for Recovery from a Technology Disaster</a:t>
            </a:r>
          </a:p>
          <a:p>
            <a:pPr lvl="1"/>
            <a:r>
              <a:rPr lang="en-US" sz="1600" dirty="0" smtClean="0"/>
              <a:t>Business Preparedness and Continuity Guidelines</a:t>
            </a:r>
          </a:p>
          <a:p>
            <a:pPr lvl="1"/>
            <a:r>
              <a:rPr lang="en-US" sz="1600" dirty="0" smtClean="0"/>
              <a:t>Disaster Preparedness</a:t>
            </a:r>
            <a:endParaRPr lang="en-US" sz="1600" dirty="0"/>
          </a:p>
        </p:txBody>
      </p:sp>
      <p:sp>
        <p:nvSpPr>
          <p:cNvPr id="3" name="Title 2"/>
          <p:cNvSpPr>
            <a:spLocks noGrp="1"/>
          </p:cNvSpPr>
          <p:nvPr>
            <p:ph type="title"/>
          </p:nvPr>
        </p:nvSpPr>
        <p:spPr>
          <a:xfrm>
            <a:off x="344021" y="304800"/>
            <a:ext cx="6545667" cy="682028"/>
          </a:xfrm>
        </p:spPr>
        <p:txBody>
          <a:bodyPr/>
          <a:lstStyle/>
          <a:p>
            <a:pPr algn="l"/>
            <a:r>
              <a:rPr lang="en-US" sz="2400" b="1" dirty="0" smtClean="0"/>
              <a:t>Templates and Approaches</a:t>
            </a:r>
            <a:endParaRPr lang="en-US" sz="2400" b="1"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body" idx="1"/>
          </p:nvPr>
        </p:nvSpPr>
        <p:spPr>
          <a:xfrm>
            <a:off x="381000" y="1447800"/>
            <a:ext cx="8493125" cy="4953000"/>
          </a:xfrm>
        </p:spPr>
        <p:txBody>
          <a:bodyPr/>
          <a:lstStyle/>
          <a:p>
            <a:pPr marL="0" indent="0">
              <a:buNone/>
            </a:pPr>
            <a:r>
              <a:rPr lang="en-US" sz="1200" b="1" dirty="0"/>
              <a:t>Step 1 – Risk Assessment</a:t>
            </a:r>
          </a:p>
          <a:p>
            <a:pPr marL="0" indent="0">
              <a:buNone/>
            </a:pPr>
            <a:endParaRPr lang="en-US" sz="1200" dirty="0" smtClean="0"/>
          </a:p>
          <a:p>
            <a:pPr marL="0" indent="0">
              <a:buNone/>
            </a:pPr>
            <a:r>
              <a:rPr lang="en-US" sz="1200" dirty="0" smtClean="0"/>
              <a:t>Perform a Business Impact Analysis (BIA) Risk Assessment to identify threats and risks, control options, and their costs. </a:t>
            </a:r>
          </a:p>
          <a:p>
            <a:pPr marL="0" indent="0">
              <a:buNone/>
            </a:pPr>
            <a:endParaRPr lang="en-US" sz="1200" dirty="0" smtClean="0"/>
          </a:p>
          <a:p>
            <a:pPr marL="0" indent="0">
              <a:buNone/>
            </a:pPr>
            <a:r>
              <a:rPr lang="en-US" sz="1200" b="1" dirty="0" smtClean="0"/>
              <a:t>Approach: </a:t>
            </a:r>
            <a:r>
              <a:rPr lang="en-US" sz="1200" dirty="0" smtClean="0"/>
              <a:t> </a:t>
            </a:r>
          </a:p>
          <a:p>
            <a:pPr marL="682625" lvl="1" indent="-282575"/>
            <a:r>
              <a:rPr lang="en-US" sz="1200" dirty="0" smtClean="0"/>
              <a:t>Identify and prioritize risk associated with each business unit/area within the company</a:t>
            </a:r>
          </a:p>
          <a:p>
            <a:pPr marL="682625" lvl="1" indent="-282575"/>
            <a:r>
              <a:rPr lang="en-US" sz="1200" dirty="0" smtClean="0"/>
              <a:t>Develop a high level matrix providing management a summary view of the BIAs across the enterprise</a:t>
            </a:r>
          </a:p>
          <a:p>
            <a:pPr marL="682625" lvl="1" indent="-282575"/>
            <a:r>
              <a:rPr lang="en-US" sz="1200" dirty="0" smtClean="0"/>
              <a:t>Identify gaps and provide recommendations to mitigate the identified risks. </a:t>
            </a:r>
          </a:p>
          <a:p>
            <a:pPr marL="0" indent="0">
              <a:buNone/>
            </a:pPr>
            <a:r>
              <a:rPr lang="en-US" sz="1200" dirty="0" smtClean="0"/>
              <a:t> </a:t>
            </a:r>
          </a:p>
          <a:p>
            <a:pPr marL="0" indent="0">
              <a:buNone/>
            </a:pPr>
            <a:r>
              <a:rPr lang="en-US" sz="1200" b="1" dirty="0" smtClean="0"/>
              <a:t>Deliverable</a:t>
            </a:r>
            <a:r>
              <a:rPr lang="en-US" sz="1200" dirty="0" smtClean="0"/>
              <a:t>: </a:t>
            </a:r>
          </a:p>
          <a:p>
            <a:pPr marL="0" indent="0">
              <a:spcAft>
                <a:spcPts val="500"/>
              </a:spcAft>
              <a:buNone/>
            </a:pPr>
            <a:r>
              <a:rPr lang="en-US" sz="1200" dirty="0" smtClean="0"/>
              <a:t>An executive summary accompanied by a high level matrix identifying business processes and the threats and risks that could cause a significant business disruption. </a:t>
            </a:r>
          </a:p>
          <a:p>
            <a:pPr marL="0" indent="0">
              <a:spcAft>
                <a:spcPts val="500"/>
              </a:spcAft>
              <a:buNone/>
            </a:pPr>
            <a:r>
              <a:rPr lang="en-US" sz="1200" dirty="0" smtClean="0"/>
              <a:t>In addition, the matrix should contain a Threat and Risk Analysis (TRA) which includes risk control options, cost of risk control options, effectiveness of risk control options, and comparison of risk control options cost and effectiveness.  </a:t>
            </a:r>
          </a:p>
          <a:p>
            <a:pPr marL="0" indent="0">
              <a:buNone/>
            </a:pPr>
            <a:endParaRPr lang="en-US" sz="1500" dirty="0" smtClean="0"/>
          </a:p>
        </p:txBody>
      </p:sp>
      <p:sp>
        <p:nvSpPr>
          <p:cNvPr id="15363"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
        <p:nvSpPr>
          <p:cNvPr id="2" name="Title 5"/>
          <p:cNvSpPr>
            <a:spLocks noGrp="1"/>
          </p:cNvSpPr>
          <p:nvPr>
            <p:ph type="title"/>
          </p:nvPr>
        </p:nvSpPr>
        <p:spPr>
          <a:xfrm>
            <a:off x="344488" y="127000"/>
            <a:ext cx="6545262" cy="860425"/>
          </a:xfrm>
        </p:spPr>
        <p:txBody>
          <a:bodyPr/>
          <a:lstStyle/>
          <a:p>
            <a:pPr algn="just"/>
            <a:r>
              <a:rPr lang="en-US" sz="2000" b="1" dirty="0" smtClean="0"/>
              <a:t>Business Impact Analysis</a:t>
            </a:r>
          </a:p>
        </p:txBody>
      </p:sp>
      <p:sp>
        <p:nvSpPr>
          <p:cNvPr id="5" name="Date Placeholder 3"/>
          <p:cNvSpPr>
            <a:spLocks noGrp="1"/>
          </p:cNvSpPr>
          <p:nvPr>
            <p:ph type="dt" sz="quarter" idx="10"/>
          </p:nvPr>
        </p:nvSpPr>
        <p:spPr bwMode="auto">
          <a:xfrm>
            <a:off x="76200" y="6410325"/>
            <a:ext cx="1905000" cy="447675"/>
          </a:xfrm>
          <a:noFill/>
          <a:ln>
            <a:miter lim="800000"/>
            <a:headEnd/>
            <a:tailEnd/>
          </a:ln>
        </p:spPr>
        <p:txBody>
          <a:bodyPr vert="horz" wrap="square" lIns="91440" tIns="45720" rIns="91440" bIns="45720" numCol="1" anchor="t" anchorCtr="0" compatLnSpc="1">
            <a:prstTxWarp prst="textNoShape">
              <a:avLst/>
            </a:prstTxWarp>
          </a:bodyPr>
          <a:lstStyle/>
          <a:p>
            <a:r>
              <a:rPr lang="en-US" sz="1800" dirty="0" smtClean="0">
                <a:latin typeface="Futura Medium" pitchFamily="34" charset="0"/>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Effect transition="in" filter="fade">
                                      <p:cBhvr>
                                        <p:cTn id="7" dur="1000"/>
                                        <p:tgtEl>
                                          <p:spTgt spid="15364">
                                            <p:txEl>
                                              <p:pRg st="0" end="0"/>
                                            </p:txEl>
                                          </p:spTgt>
                                        </p:tgtEl>
                                      </p:cBhvr>
                                    </p:animEffect>
                                    <p:anim calcmode="lin" valueType="num">
                                      <p:cBhvr>
                                        <p:cTn id="8" dur="1000" fill="hold"/>
                                        <p:tgtEl>
                                          <p:spTgt spid="1536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536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36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364">
                                            <p:txEl>
                                              <p:pRg st="2" end="2"/>
                                            </p:txEl>
                                          </p:spTgt>
                                        </p:tgtEl>
                                        <p:attrNameLst>
                                          <p:attrName>style.visibility</p:attrName>
                                        </p:attrNameLst>
                                      </p:cBhvr>
                                      <p:to>
                                        <p:strVal val="visible"/>
                                      </p:to>
                                    </p:set>
                                    <p:animEffect transition="in" filter="fade">
                                      <p:cBhvr>
                                        <p:cTn id="15" dur="1000"/>
                                        <p:tgtEl>
                                          <p:spTgt spid="15364">
                                            <p:txEl>
                                              <p:pRg st="2" end="2"/>
                                            </p:txEl>
                                          </p:spTgt>
                                        </p:tgtEl>
                                      </p:cBhvr>
                                    </p:animEffect>
                                    <p:anim calcmode="lin" valueType="num">
                                      <p:cBhvr>
                                        <p:cTn id="16" dur="1000" fill="hold"/>
                                        <p:tgtEl>
                                          <p:spTgt spid="15364">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5364">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36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5364">
                                            <p:txEl>
                                              <p:pRg st="4" end="4"/>
                                            </p:txEl>
                                          </p:spTgt>
                                        </p:tgtEl>
                                        <p:attrNameLst>
                                          <p:attrName>style.visibility</p:attrName>
                                        </p:attrNameLst>
                                      </p:cBhvr>
                                      <p:to>
                                        <p:strVal val="visible"/>
                                      </p:to>
                                    </p:set>
                                    <p:animEffect transition="in" filter="fade">
                                      <p:cBhvr>
                                        <p:cTn id="23" dur="1000"/>
                                        <p:tgtEl>
                                          <p:spTgt spid="15364">
                                            <p:txEl>
                                              <p:pRg st="4" end="4"/>
                                            </p:txEl>
                                          </p:spTgt>
                                        </p:tgtEl>
                                      </p:cBhvr>
                                    </p:animEffect>
                                    <p:anim calcmode="lin" valueType="num">
                                      <p:cBhvr>
                                        <p:cTn id="24" dur="1000" fill="hold"/>
                                        <p:tgtEl>
                                          <p:spTgt spid="15364">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5364">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5364">
                                            <p:txEl>
                                              <p:pRg st="4" end="4"/>
                                            </p:txEl>
                                          </p:spTgt>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15364">
                                            <p:txEl>
                                              <p:pRg st="5" end="5"/>
                                            </p:txEl>
                                          </p:spTgt>
                                        </p:tgtEl>
                                        <p:attrNameLst>
                                          <p:attrName>style.visibility</p:attrName>
                                        </p:attrNameLst>
                                      </p:cBhvr>
                                      <p:to>
                                        <p:strVal val="visible"/>
                                      </p:to>
                                    </p:set>
                                    <p:animEffect transition="in" filter="fade">
                                      <p:cBhvr>
                                        <p:cTn id="29" dur="1000"/>
                                        <p:tgtEl>
                                          <p:spTgt spid="15364">
                                            <p:txEl>
                                              <p:pRg st="5" end="5"/>
                                            </p:txEl>
                                          </p:spTgt>
                                        </p:tgtEl>
                                      </p:cBhvr>
                                    </p:animEffect>
                                    <p:anim calcmode="lin" valueType="num">
                                      <p:cBhvr>
                                        <p:cTn id="30" dur="1000" fill="hold"/>
                                        <p:tgtEl>
                                          <p:spTgt spid="15364">
                                            <p:txEl>
                                              <p:pRg st="5" end="5"/>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15364">
                                            <p:txEl>
                                              <p:pRg st="5" end="5"/>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5364">
                                            <p:txEl>
                                              <p:pRg st="5" end="5"/>
                                            </p:txEl>
                                          </p:spTgt>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15364">
                                            <p:txEl>
                                              <p:pRg st="6" end="6"/>
                                            </p:txEl>
                                          </p:spTgt>
                                        </p:tgtEl>
                                        <p:attrNameLst>
                                          <p:attrName>style.visibility</p:attrName>
                                        </p:attrNameLst>
                                      </p:cBhvr>
                                      <p:to>
                                        <p:strVal val="visible"/>
                                      </p:to>
                                    </p:set>
                                    <p:animEffect transition="in" filter="fade">
                                      <p:cBhvr>
                                        <p:cTn id="35" dur="1000"/>
                                        <p:tgtEl>
                                          <p:spTgt spid="15364">
                                            <p:txEl>
                                              <p:pRg st="6" end="6"/>
                                            </p:txEl>
                                          </p:spTgt>
                                        </p:tgtEl>
                                      </p:cBhvr>
                                    </p:animEffect>
                                    <p:anim calcmode="lin" valueType="num">
                                      <p:cBhvr>
                                        <p:cTn id="36" dur="1000" fill="hold"/>
                                        <p:tgtEl>
                                          <p:spTgt spid="15364">
                                            <p:txEl>
                                              <p:pRg st="6" end="6"/>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15364">
                                            <p:txEl>
                                              <p:pRg st="6" end="6"/>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5364">
                                            <p:txEl>
                                              <p:pRg st="6" end="6"/>
                                            </p:txEl>
                                          </p:spTgt>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15364">
                                            <p:txEl>
                                              <p:pRg st="7" end="7"/>
                                            </p:txEl>
                                          </p:spTgt>
                                        </p:tgtEl>
                                        <p:attrNameLst>
                                          <p:attrName>style.visibility</p:attrName>
                                        </p:attrNameLst>
                                      </p:cBhvr>
                                      <p:to>
                                        <p:strVal val="visible"/>
                                      </p:to>
                                    </p:set>
                                    <p:animEffect transition="in" filter="fade">
                                      <p:cBhvr>
                                        <p:cTn id="41" dur="1000"/>
                                        <p:tgtEl>
                                          <p:spTgt spid="15364">
                                            <p:txEl>
                                              <p:pRg st="7" end="7"/>
                                            </p:txEl>
                                          </p:spTgt>
                                        </p:tgtEl>
                                      </p:cBhvr>
                                    </p:animEffect>
                                    <p:anim calcmode="lin" valueType="num">
                                      <p:cBhvr>
                                        <p:cTn id="42" dur="1000" fill="hold"/>
                                        <p:tgtEl>
                                          <p:spTgt spid="15364">
                                            <p:txEl>
                                              <p:pRg st="7" end="7"/>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15364">
                                            <p:txEl>
                                              <p:pRg st="7" end="7"/>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536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15364">
                                            <p:txEl>
                                              <p:pRg st="8" end="8"/>
                                            </p:txEl>
                                          </p:spTgt>
                                        </p:tgtEl>
                                        <p:attrNameLst>
                                          <p:attrName>style.visibility</p:attrName>
                                        </p:attrNameLst>
                                      </p:cBhvr>
                                      <p:to>
                                        <p:strVal val="visible"/>
                                      </p:to>
                                    </p:set>
                                    <p:animEffect transition="in" filter="fade">
                                      <p:cBhvr>
                                        <p:cTn id="49" dur="1000"/>
                                        <p:tgtEl>
                                          <p:spTgt spid="15364">
                                            <p:txEl>
                                              <p:pRg st="8" end="8"/>
                                            </p:txEl>
                                          </p:spTgt>
                                        </p:tgtEl>
                                      </p:cBhvr>
                                    </p:animEffect>
                                    <p:anim calcmode="lin" valueType="num">
                                      <p:cBhvr>
                                        <p:cTn id="50" dur="1000" fill="hold"/>
                                        <p:tgtEl>
                                          <p:spTgt spid="15364">
                                            <p:txEl>
                                              <p:pRg st="8" end="8"/>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15364">
                                            <p:txEl>
                                              <p:pRg st="8" end="8"/>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5364">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7" presetClass="entr" presetSubtype="0" fill="hold" grpId="0" nodeType="clickEffect">
                                  <p:stCondLst>
                                    <p:cond delay="0"/>
                                  </p:stCondLst>
                                  <p:childTnLst>
                                    <p:set>
                                      <p:cBhvr>
                                        <p:cTn id="56" dur="1" fill="hold">
                                          <p:stCondLst>
                                            <p:cond delay="0"/>
                                          </p:stCondLst>
                                        </p:cTn>
                                        <p:tgtEl>
                                          <p:spTgt spid="15364">
                                            <p:txEl>
                                              <p:pRg st="9" end="9"/>
                                            </p:txEl>
                                          </p:spTgt>
                                        </p:tgtEl>
                                        <p:attrNameLst>
                                          <p:attrName>style.visibility</p:attrName>
                                        </p:attrNameLst>
                                      </p:cBhvr>
                                      <p:to>
                                        <p:strVal val="visible"/>
                                      </p:to>
                                    </p:set>
                                    <p:animEffect transition="in" filter="fade">
                                      <p:cBhvr>
                                        <p:cTn id="57" dur="1000"/>
                                        <p:tgtEl>
                                          <p:spTgt spid="15364">
                                            <p:txEl>
                                              <p:pRg st="9" end="9"/>
                                            </p:txEl>
                                          </p:spTgt>
                                        </p:tgtEl>
                                      </p:cBhvr>
                                    </p:animEffect>
                                    <p:anim calcmode="lin" valueType="num">
                                      <p:cBhvr>
                                        <p:cTn id="58" dur="1000" fill="hold"/>
                                        <p:tgtEl>
                                          <p:spTgt spid="15364">
                                            <p:txEl>
                                              <p:pRg st="9" end="9"/>
                                            </p:txEl>
                                          </p:spTgt>
                                        </p:tgtEl>
                                        <p:attrNameLst>
                                          <p:attrName>ppt_x</p:attrName>
                                        </p:attrNameLst>
                                      </p:cBhvr>
                                      <p:tavLst>
                                        <p:tav tm="0">
                                          <p:val>
                                            <p:strVal val="#ppt_x"/>
                                          </p:val>
                                        </p:tav>
                                        <p:tav tm="100000">
                                          <p:val>
                                            <p:strVal val="#ppt_x"/>
                                          </p:val>
                                        </p:tav>
                                      </p:tavLst>
                                    </p:anim>
                                    <p:anim calcmode="lin" valueType="num">
                                      <p:cBhvr>
                                        <p:cTn id="59" dur="900" decel="100000" fill="hold"/>
                                        <p:tgtEl>
                                          <p:spTgt spid="15364">
                                            <p:txEl>
                                              <p:pRg st="9" end="9"/>
                                            </p:txEl>
                                          </p:spTgt>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536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5364">
                                            <p:txEl>
                                              <p:pRg st="10" end="10"/>
                                            </p:txEl>
                                          </p:spTgt>
                                        </p:tgtEl>
                                        <p:attrNameLst>
                                          <p:attrName>style.visibility</p:attrName>
                                        </p:attrNameLst>
                                      </p:cBhvr>
                                      <p:to>
                                        <p:strVal val="visible"/>
                                      </p:to>
                                    </p:set>
                                    <p:animEffect transition="in" filter="fade">
                                      <p:cBhvr>
                                        <p:cTn id="65" dur="1000"/>
                                        <p:tgtEl>
                                          <p:spTgt spid="15364">
                                            <p:txEl>
                                              <p:pRg st="10" end="10"/>
                                            </p:txEl>
                                          </p:spTgt>
                                        </p:tgtEl>
                                      </p:cBhvr>
                                    </p:animEffect>
                                    <p:anim calcmode="lin" valueType="num">
                                      <p:cBhvr>
                                        <p:cTn id="66" dur="1000" fill="hold"/>
                                        <p:tgtEl>
                                          <p:spTgt spid="15364">
                                            <p:txEl>
                                              <p:pRg st="10" end="10"/>
                                            </p:txEl>
                                          </p:spTgt>
                                        </p:tgtEl>
                                        <p:attrNameLst>
                                          <p:attrName>ppt_x</p:attrName>
                                        </p:attrNameLst>
                                      </p:cBhvr>
                                      <p:tavLst>
                                        <p:tav tm="0">
                                          <p:val>
                                            <p:strVal val="#ppt_x"/>
                                          </p:val>
                                        </p:tav>
                                        <p:tav tm="100000">
                                          <p:val>
                                            <p:strVal val="#ppt_x"/>
                                          </p:val>
                                        </p:tav>
                                      </p:tavLst>
                                    </p:anim>
                                    <p:anim calcmode="lin" valueType="num">
                                      <p:cBhvr>
                                        <p:cTn id="67" dur="900" decel="100000" fill="hold"/>
                                        <p:tgtEl>
                                          <p:spTgt spid="15364">
                                            <p:txEl>
                                              <p:pRg st="10" end="10"/>
                                            </p:txEl>
                                          </p:spTgt>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536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7" presetClass="entr" presetSubtype="0" fill="hold" grpId="0" nodeType="clickEffect">
                                  <p:stCondLst>
                                    <p:cond delay="0"/>
                                  </p:stCondLst>
                                  <p:childTnLst>
                                    <p:set>
                                      <p:cBhvr>
                                        <p:cTn id="72" dur="1" fill="hold">
                                          <p:stCondLst>
                                            <p:cond delay="0"/>
                                          </p:stCondLst>
                                        </p:cTn>
                                        <p:tgtEl>
                                          <p:spTgt spid="15364">
                                            <p:txEl>
                                              <p:pRg st="11" end="11"/>
                                            </p:txEl>
                                          </p:spTgt>
                                        </p:tgtEl>
                                        <p:attrNameLst>
                                          <p:attrName>style.visibility</p:attrName>
                                        </p:attrNameLst>
                                      </p:cBhvr>
                                      <p:to>
                                        <p:strVal val="visible"/>
                                      </p:to>
                                    </p:set>
                                    <p:animEffect transition="in" filter="fade">
                                      <p:cBhvr>
                                        <p:cTn id="73" dur="1000"/>
                                        <p:tgtEl>
                                          <p:spTgt spid="15364">
                                            <p:txEl>
                                              <p:pRg st="11" end="11"/>
                                            </p:txEl>
                                          </p:spTgt>
                                        </p:tgtEl>
                                      </p:cBhvr>
                                    </p:animEffect>
                                    <p:anim calcmode="lin" valueType="num">
                                      <p:cBhvr>
                                        <p:cTn id="74" dur="1000" fill="hold"/>
                                        <p:tgtEl>
                                          <p:spTgt spid="15364">
                                            <p:txEl>
                                              <p:pRg st="11" end="11"/>
                                            </p:txEl>
                                          </p:spTgt>
                                        </p:tgtEl>
                                        <p:attrNameLst>
                                          <p:attrName>ppt_x</p:attrName>
                                        </p:attrNameLst>
                                      </p:cBhvr>
                                      <p:tavLst>
                                        <p:tav tm="0">
                                          <p:val>
                                            <p:strVal val="#ppt_x"/>
                                          </p:val>
                                        </p:tav>
                                        <p:tav tm="100000">
                                          <p:val>
                                            <p:strVal val="#ppt_x"/>
                                          </p:val>
                                        </p:tav>
                                      </p:tavLst>
                                    </p:anim>
                                    <p:anim calcmode="lin" valueType="num">
                                      <p:cBhvr>
                                        <p:cTn id="75" dur="900" decel="100000" fill="hold"/>
                                        <p:tgtEl>
                                          <p:spTgt spid="15364">
                                            <p:txEl>
                                              <p:pRg st="11" end="11"/>
                                            </p:txEl>
                                          </p:spTgt>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5364">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body" idx="1"/>
          </p:nvPr>
        </p:nvSpPr>
        <p:spPr>
          <a:xfrm>
            <a:off x="381000" y="1447800"/>
            <a:ext cx="8493125" cy="4953000"/>
          </a:xfrm>
        </p:spPr>
        <p:txBody>
          <a:bodyPr/>
          <a:lstStyle/>
          <a:p>
            <a:pPr marL="0" indent="0">
              <a:buNone/>
            </a:pPr>
            <a:r>
              <a:rPr lang="en-US" sz="1200" b="1" dirty="0" smtClean="0"/>
              <a:t>Step 2 – Identify Recovery Requirements</a:t>
            </a:r>
          </a:p>
          <a:p>
            <a:pPr marL="0" indent="0">
              <a:buNone/>
            </a:pPr>
            <a:endParaRPr lang="en-US" sz="1200" dirty="0" smtClean="0"/>
          </a:p>
          <a:p>
            <a:pPr marL="0" lvl="1" indent="0">
              <a:buNone/>
            </a:pPr>
            <a:r>
              <a:rPr lang="en-US" sz="1200" dirty="0"/>
              <a:t>For mission critical business functions and </a:t>
            </a:r>
            <a:r>
              <a:rPr lang="en-US" sz="1200" dirty="0" smtClean="0"/>
              <a:t>processes, interview business owners and document desired recovery time and point objectives. </a:t>
            </a:r>
          </a:p>
          <a:p>
            <a:pPr marL="0" indent="0">
              <a:buNone/>
            </a:pPr>
            <a:endParaRPr lang="en-US" sz="1200" dirty="0" smtClean="0"/>
          </a:p>
          <a:p>
            <a:pPr marL="0" indent="0">
              <a:buNone/>
            </a:pPr>
            <a:r>
              <a:rPr lang="en-US" sz="1200" b="1" dirty="0" smtClean="0"/>
              <a:t>Approach: </a:t>
            </a:r>
            <a:r>
              <a:rPr lang="en-US" sz="1200" dirty="0" smtClean="0"/>
              <a:t> </a:t>
            </a:r>
          </a:p>
          <a:p>
            <a:pPr marL="682625" lvl="1" indent="-282575"/>
            <a:r>
              <a:rPr lang="en-US" sz="1200" dirty="0" smtClean="0"/>
              <a:t>Identify and prioritize </a:t>
            </a:r>
            <a:r>
              <a:rPr lang="en-US" sz="1200" dirty="0"/>
              <a:t>critical business functions and processes </a:t>
            </a:r>
            <a:r>
              <a:rPr lang="en-US" sz="1200" dirty="0" smtClean="0"/>
              <a:t>associated with each business unit/area within the company – including all back office systems </a:t>
            </a:r>
          </a:p>
          <a:p>
            <a:pPr marL="682625" lvl="1" indent="-282575"/>
            <a:r>
              <a:rPr lang="en-US" sz="1200" dirty="0" smtClean="0"/>
              <a:t>For various RTOs and RPOs develop a cost analysis of the architecture required for the desired recovery </a:t>
            </a:r>
          </a:p>
          <a:p>
            <a:pPr marL="682625" lvl="1" indent="-282575"/>
            <a:r>
              <a:rPr lang="en-US" sz="1200" dirty="0" smtClean="0"/>
              <a:t>Identify any potential architectural or process improvements that would facilitate a more cost effective approach to recovery</a:t>
            </a:r>
          </a:p>
          <a:p>
            <a:pPr marL="0" indent="0">
              <a:buNone/>
            </a:pPr>
            <a:endParaRPr lang="en-US" sz="1200" dirty="0"/>
          </a:p>
          <a:p>
            <a:pPr marL="0" indent="0">
              <a:buNone/>
            </a:pPr>
            <a:r>
              <a:rPr lang="en-US" sz="1200" b="1" dirty="0" smtClean="0"/>
              <a:t>Deliverable</a:t>
            </a:r>
            <a:r>
              <a:rPr lang="en-US" sz="1200" dirty="0" smtClean="0"/>
              <a:t>: </a:t>
            </a:r>
          </a:p>
          <a:p>
            <a:pPr marL="0" indent="0">
              <a:spcAft>
                <a:spcPts val="500"/>
              </a:spcAft>
              <a:buNone/>
            </a:pPr>
            <a:r>
              <a:rPr lang="en-US" sz="1200" dirty="0" smtClean="0"/>
              <a:t>An executive summary accompanied by a high level matrix identifying business processes desired recovery requirements, and the costs associated with each approach</a:t>
            </a:r>
            <a:r>
              <a:rPr lang="en-US" sz="1200" dirty="0"/>
              <a:t>. </a:t>
            </a:r>
          </a:p>
          <a:p>
            <a:pPr marL="0" indent="0">
              <a:buNone/>
            </a:pPr>
            <a:r>
              <a:rPr lang="en-US" sz="1200" dirty="0"/>
              <a:t>In addition, recommendations should be presented for </a:t>
            </a:r>
            <a:r>
              <a:rPr lang="en-US" sz="1200" dirty="0" smtClean="0"/>
              <a:t>architecture </a:t>
            </a:r>
            <a:r>
              <a:rPr lang="en-US" sz="1200" dirty="0"/>
              <a:t>and process improvements </a:t>
            </a:r>
            <a:r>
              <a:rPr lang="en-US" sz="1200" dirty="0" smtClean="0"/>
              <a:t>that will mitigate the cost associated with the desired recovery objectives.</a:t>
            </a:r>
            <a:endParaRPr lang="en-US" sz="1200" dirty="0"/>
          </a:p>
        </p:txBody>
      </p:sp>
      <p:sp>
        <p:nvSpPr>
          <p:cNvPr id="15363"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
        <p:nvSpPr>
          <p:cNvPr id="2" name="Title 5"/>
          <p:cNvSpPr>
            <a:spLocks noGrp="1"/>
          </p:cNvSpPr>
          <p:nvPr>
            <p:ph type="title"/>
          </p:nvPr>
        </p:nvSpPr>
        <p:spPr>
          <a:xfrm>
            <a:off x="344488" y="127000"/>
            <a:ext cx="6545262" cy="860425"/>
          </a:xfrm>
        </p:spPr>
        <p:txBody>
          <a:bodyPr/>
          <a:lstStyle/>
          <a:p>
            <a:pPr algn="just"/>
            <a:r>
              <a:rPr lang="en-US" sz="2000" b="1" dirty="0" smtClean="0"/>
              <a:t>Business Impact Analysis</a:t>
            </a:r>
          </a:p>
        </p:txBody>
      </p:sp>
      <p:sp>
        <p:nvSpPr>
          <p:cNvPr id="5" name="Date Placeholder 3"/>
          <p:cNvSpPr>
            <a:spLocks noGrp="1"/>
          </p:cNvSpPr>
          <p:nvPr>
            <p:ph type="dt" sz="quarter" idx="10"/>
          </p:nvPr>
        </p:nvSpPr>
        <p:spPr bwMode="auto">
          <a:xfrm>
            <a:off x="76200" y="6410325"/>
            <a:ext cx="1905000" cy="447675"/>
          </a:xfrm>
          <a:noFill/>
          <a:ln>
            <a:miter lim="800000"/>
            <a:headEnd/>
            <a:tailEnd/>
          </a:ln>
        </p:spPr>
        <p:txBody>
          <a:bodyPr vert="horz" wrap="square" lIns="91440" tIns="45720" rIns="91440" bIns="45720" numCol="1" anchor="t" anchorCtr="0" compatLnSpc="1">
            <a:prstTxWarp prst="textNoShape">
              <a:avLst/>
            </a:prstTxWarp>
          </a:bodyPr>
          <a:lstStyle/>
          <a:p>
            <a:r>
              <a:rPr lang="en-US" sz="1800" dirty="0" smtClean="0">
                <a:latin typeface="Futura Medium" pitchFamily="34" charset="0"/>
              </a:rPr>
              <a:t> 	</a:t>
            </a:r>
          </a:p>
        </p:txBody>
      </p:sp>
    </p:spTree>
    <p:extLst>
      <p:ext uri="{BB962C8B-B14F-4D97-AF65-F5344CB8AC3E}">
        <p14:creationId xmlns="" xmlns:p14="http://schemas.microsoft.com/office/powerpoint/2010/main" val="23917277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Effect transition="in" filter="fade">
                                      <p:cBhvr>
                                        <p:cTn id="7" dur="1000"/>
                                        <p:tgtEl>
                                          <p:spTgt spid="15364">
                                            <p:txEl>
                                              <p:pRg st="0" end="0"/>
                                            </p:txEl>
                                          </p:spTgt>
                                        </p:tgtEl>
                                      </p:cBhvr>
                                    </p:animEffect>
                                    <p:anim calcmode="lin" valueType="num">
                                      <p:cBhvr>
                                        <p:cTn id="8" dur="1000" fill="hold"/>
                                        <p:tgtEl>
                                          <p:spTgt spid="1536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536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36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364">
                                            <p:txEl>
                                              <p:pRg st="2" end="2"/>
                                            </p:txEl>
                                          </p:spTgt>
                                        </p:tgtEl>
                                        <p:attrNameLst>
                                          <p:attrName>style.visibility</p:attrName>
                                        </p:attrNameLst>
                                      </p:cBhvr>
                                      <p:to>
                                        <p:strVal val="visible"/>
                                      </p:to>
                                    </p:set>
                                    <p:animEffect transition="in" filter="fade">
                                      <p:cBhvr>
                                        <p:cTn id="15" dur="1000"/>
                                        <p:tgtEl>
                                          <p:spTgt spid="15364">
                                            <p:txEl>
                                              <p:pRg st="2" end="2"/>
                                            </p:txEl>
                                          </p:spTgt>
                                        </p:tgtEl>
                                      </p:cBhvr>
                                    </p:animEffect>
                                    <p:anim calcmode="lin" valueType="num">
                                      <p:cBhvr>
                                        <p:cTn id="16" dur="1000" fill="hold"/>
                                        <p:tgtEl>
                                          <p:spTgt spid="15364">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5364">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36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5364">
                                            <p:txEl>
                                              <p:pRg st="4" end="4"/>
                                            </p:txEl>
                                          </p:spTgt>
                                        </p:tgtEl>
                                        <p:attrNameLst>
                                          <p:attrName>style.visibility</p:attrName>
                                        </p:attrNameLst>
                                      </p:cBhvr>
                                      <p:to>
                                        <p:strVal val="visible"/>
                                      </p:to>
                                    </p:set>
                                    <p:animEffect transition="in" filter="fade">
                                      <p:cBhvr>
                                        <p:cTn id="23" dur="1000"/>
                                        <p:tgtEl>
                                          <p:spTgt spid="15364">
                                            <p:txEl>
                                              <p:pRg st="4" end="4"/>
                                            </p:txEl>
                                          </p:spTgt>
                                        </p:tgtEl>
                                      </p:cBhvr>
                                    </p:animEffect>
                                    <p:anim calcmode="lin" valueType="num">
                                      <p:cBhvr>
                                        <p:cTn id="24" dur="1000" fill="hold"/>
                                        <p:tgtEl>
                                          <p:spTgt spid="15364">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5364">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5364">
                                            <p:txEl>
                                              <p:pRg st="4" end="4"/>
                                            </p:txEl>
                                          </p:spTgt>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15364">
                                            <p:txEl>
                                              <p:pRg st="5" end="5"/>
                                            </p:txEl>
                                          </p:spTgt>
                                        </p:tgtEl>
                                        <p:attrNameLst>
                                          <p:attrName>style.visibility</p:attrName>
                                        </p:attrNameLst>
                                      </p:cBhvr>
                                      <p:to>
                                        <p:strVal val="visible"/>
                                      </p:to>
                                    </p:set>
                                    <p:animEffect transition="in" filter="fade">
                                      <p:cBhvr>
                                        <p:cTn id="29" dur="1000"/>
                                        <p:tgtEl>
                                          <p:spTgt spid="15364">
                                            <p:txEl>
                                              <p:pRg st="5" end="5"/>
                                            </p:txEl>
                                          </p:spTgt>
                                        </p:tgtEl>
                                      </p:cBhvr>
                                    </p:animEffect>
                                    <p:anim calcmode="lin" valueType="num">
                                      <p:cBhvr>
                                        <p:cTn id="30" dur="1000" fill="hold"/>
                                        <p:tgtEl>
                                          <p:spTgt spid="15364">
                                            <p:txEl>
                                              <p:pRg st="5" end="5"/>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15364">
                                            <p:txEl>
                                              <p:pRg st="5" end="5"/>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5364">
                                            <p:txEl>
                                              <p:pRg st="5" end="5"/>
                                            </p:txEl>
                                          </p:spTgt>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15364">
                                            <p:txEl>
                                              <p:pRg st="6" end="6"/>
                                            </p:txEl>
                                          </p:spTgt>
                                        </p:tgtEl>
                                        <p:attrNameLst>
                                          <p:attrName>style.visibility</p:attrName>
                                        </p:attrNameLst>
                                      </p:cBhvr>
                                      <p:to>
                                        <p:strVal val="visible"/>
                                      </p:to>
                                    </p:set>
                                    <p:animEffect transition="in" filter="fade">
                                      <p:cBhvr>
                                        <p:cTn id="35" dur="1000"/>
                                        <p:tgtEl>
                                          <p:spTgt spid="15364">
                                            <p:txEl>
                                              <p:pRg st="6" end="6"/>
                                            </p:txEl>
                                          </p:spTgt>
                                        </p:tgtEl>
                                      </p:cBhvr>
                                    </p:animEffect>
                                    <p:anim calcmode="lin" valueType="num">
                                      <p:cBhvr>
                                        <p:cTn id="36" dur="1000" fill="hold"/>
                                        <p:tgtEl>
                                          <p:spTgt spid="15364">
                                            <p:txEl>
                                              <p:pRg st="6" end="6"/>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15364">
                                            <p:txEl>
                                              <p:pRg st="6" end="6"/>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5364">
                                            <p:txEl>
                                              <p:pRg st="6" end="6"/>
                                            </p:txEl>
                                          </p:spTgt>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15364">
                                            <p:txEl>
                                              <p:pRg st="7" end="7"/>
                                            </p:txEl>
                                          </p:spTgt>
                                        </p:tgtEl>
                                        <p:attrNameLst>
                                          <p:attrName>style.visibility</p:attrName>
                                        </p:attrNameLst>
                                      </p:cBhvr>
                                      <p:to>
                                        <p:strVal val="visible"/>
                                      </p:to>
                                    </p:set>
                                    <p:animEffect transition="in" filter="fade">
                                      <p:cBhvr>
                                        <p:cTn id="41" dur="1000"/>
                                        <p:tgtEl>
                                          <p:spTgt spid="15364">
                                            <p:txEl>
                                              <p:pRg st="7" end="7"/>
                                            </p:txEl>
                                          </p:spTgt>
                                        </p:tgtEl>
                                      </p:cBhvr>
                                    </p:animEffect>
                                    <p:anim calcmode="lin" valueType="num">
                                      <p:cBhvr>
                                        <p:cTn id="42" dur="1000" fill="hold"/>
                                        <p:tgtEl>
                                          <p:spTgt spid="15364">
                                            <p:txEl>
                                              <p:pRg st="7" end="7"/>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15364">
                                            <p:txEl>
                                              <p:pRg st="7" end="7"/>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5364">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15364">
                                            <p:txEl>
                                              <p:pRg st="9" end="9"/>
                                            </p:txEl>
                                          </p:spTgt>
                                        </p:tgtEl>
                                        <p:attrNameLst>
                                          <p:attrName>style.visibility</p:attrName>
                                        </p:attrNameLst>
                                      </p:cBhvr>
                                      <p:to>
                                        <p:strVal val="visible"/>
                                      </p:to>
                                    </p:set>
                                    <p:animEffect transition="in" filter="fade">
                                      <p:cBhvr>
                                        <p:cTn id="49" dur="1000"/>
                                        <p:tgtEl>
                                          <p:spTgt spid="15364">
                                            <p:txEl>
                                              <p:pRg st="9" end="9"/>
                                            </p:txEl>
                                          </p:spTgt>
                                        </p:tgtEl>
                                      </p:cBhvr>
                                    </p:animEffect>
                                    <p:anim calcmode="lin" valueType="num">
                                      <p:cBhvr>
                                        <p:cTn id="50" dur="1000" fill="hold"/>
                                        <p:tgtEl>
                                          <p:spTgt spid="15364">
                                            <p:txEl>
                                              <p:pRg st="9" end="9"/>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15364">
                                            <p:txEl>
                                              <p:pRg st="9" end="9"/>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5364">
                                            <p:txEl>
                                              <p:pRg st="9" end="9"/>
                                            </p:txEl>
                                          </p:spTgt>
                                        </p:tgtEl>
                                        <p:attrNameLst>
                                          <p:attrName>ppt_y</p:attrName>
                                        </p:attrNameLst>
                                      </p:cBhvr>
                                      <p:tavLst>
                                        <p:tav tm="0">
                                          <p:val>
                                            <p:strVal val="#ppt_y-.03"/>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7" presetClass="entr" presetSubtype="0" fill="hold" grpId="0" nodeType="clickEffect">
                                  <p:stCondLst>
                                    <p:cond delay="0"/>
                                  </p:stCondLst>
                                  <p:childTnLst>
                                    <p:set>
                                      <p:cBhvr>
                                        <p:cTn id="56" dur="1" fill="hold">
                                          <p:stCondLst>
                                            <p:cond delay="0"/>
                                          </p:stCondLst>
                                        </p:cTn>
                                        <p:tgtEl>
                                          <p:spTgt spid="15364">
                                            <p:txEl>
                                              <p:pRg st="10" end="10"/>
                                            </p:txEl>
                                          </p:spTgt>
                                        </p:tgtEl>
                                        <p:attrNameLst>
                                          <p:attrName>style.visibility</p:attrName>
                                        </p:attrNameLst>
                                      </p:cBhvr>
                                      <p:to>
                                        <p:strVal val="visible"/>
                                      </p:to>
                                    </p:set>
                                    <p:animEffect transition="in" filter="fade">
                                      <p:cBhvr>
                                        <p:cTn id="57" dur="1000"/>
                                        <p:tgtEl>
                                          <p:spTgt spid="15364">
                                            <p:txEl>
                                              <p:pRg st="10" end="10"/>
                                            </p:txEl>
                                          </p:spTgt>
                                        </p:tgtEl>
                                      </p:cBhvr>
                                    </p:animEffect>
                                    <p:anim calcmode="lin" valueType="num">
                                      <p:cBhvr>
                                        <p:cTn id="58" dur="1000" fill="hold"/>
                                        <p:tgtEl>
                                          <p:spTgt spid="15364">
                                            <p:txEl>
                                              <p:pRg st="10" end="10"/>
                                            </p:txEl>
                                          </p:spTgt>
                                        </p:tgtEl>
                                        <p:attrNameLst>
                                          <p:attrName>ppt_x</p:attrName>
                                        </p:attrNameLst>
                                      </p:cBhvr>
                                      <p:tavLst>
                                        <p:tav tm="0">
                                          <p:val>
                                            <p:strVal val="#ppt_x"/>
                                          </p:val>
                                        </p:tav>
                                        <p:tav tm="100000">
                                          <p:val>
                                            <p:strVal val="#ppt_x"/>
                                          </p:val>
                                        </p:tav>
                                      </p:tavLst>
                                    </p:anim>
                                    <p:anim calcmode="lin" valueType="num">
                                      <p:cBhvr>
                                        <p:cTn id="59" dur="900" decel="100000" fill="hold"/>
                                        <p:tgtEl>
                                          <p:spTgt spid="15364">
                                            <p:txEl>
                                              <p:pRg st="10" end="10"/>
                                            </p:txEl>
                                          </p:spTgt>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5364">
                                            <p:txEl>
                                              <p:pRg st="10" end="10"/>
                                            </p:txEl>
                                          </p:spTgt>
                                        </p:tgtEl>
                                        <p:attrNameLst>
                                          <p:attrName>ppt_y</p:attrName>
                                        </p:attrNameLst>
                                      </p:cBhvr>
                                      <p:tavLst>
                                        <p:tav tm="0">
                                          <p:val>
                                            <p:strVal val="#ppt_y-.03"/>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5364">
                                            <p:txEl>
                                              <p:pRg st="11" end="11"/>
                                            </p:txEl>
                                          </p:spTgt>
                                        </p:tgtEl>
                                        <p:attrNameLst>
                                          <p:attrName>style.visibility</p:attrName>
                                        </p:attrNameLst>
                                      </p:cBhvr>
                                      <p:to>
                                        <p:strVal val="visible"/>
                                      </p:to>
                                    </p:set>
                                    <p:animEffect transition="in" filter="fade">
                                      <p:cBhvr>
                                        <p:cTn id="65" dur="1000"/>
                                        <p:tgtEl>
                                          <p:spTgt spid="15364">
                                            <p:txEl>
                                              <p:pRg st="11" end="11"/>
                                            </p:txEl>
                                          </p:spTgt>
                                        </p:tgtEl>
                                      </p:cBhvr>
                                    </p:animEffect>
                                    <p:anim calcmode="lin" valueType="num">
                                      <p:cBhvr>
                                        <p:cTn id="66" dur="1000" fill="hold"/>
                                        <p:tgtEl>
                                          <p:spTgt spid="15364">
                                            <p:txEl>
                                              <p:pRg st="11" end="11"/>
                                            </p:txEl>
                                          </p:spTgt>
                                        </p:tgtEl>
                                        <p:attrNameLst>
                                          <p:attrName>ppt_x</p:attrName>
                                        </p:attrNameLst>
                                      </p:cBhvr>
                                      <p:tavLst>
                                        <p:tav tm="0">
                                          <p:val>
                                            <p:strVal val="#ppt_x"/>
                                          </p:val>
                                        </p:tav>
                                        <p:tav tm="100000">
                                          <p:val>
                                            <p:strVal val="#ppt_x"/>
                                          </p:val>
                                        </p:tav>
                                      </p:tavLst>
                                    </p:anim>
                                    <p:anim calcmode="lin" valueType="num">
                                      <p:cBhvr>
                                        <p:cTn id="67" dur="900" decel="100000" fill="hold"/>
                                        <p:tgtEl>
                                          <p:spTgt spid="15364">
                                            <p:txEl>
                                              <p:pRg st="11" end="11"/>
                                            </p:txEl>
                                          </p:spTgt>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5364">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7"/>
          <p:cNvSpPr>
            <a:spLocks noGrp="1" noChangeArrowheads="1"/>
          </p:cNvSpPr>
          <p:nvPr>
            <p:ph type="body" idx="1"/>
          </p:nvPr>
        </p:nvSpPr>
        <p:spPr>
          <a:xfrm>
            <a:off x="261938" y="1447800"/>
            <a:ext cx="8612187" cy="4953000"/>
          </a:xfrm>
        </p:spPr>
        <p:txBody>
          <a:bodyPr/>
          <a:lstStyle/>
          <a:p>
            <a:pPr marL="0" indent="0">
              <a:buNone/>
            </a:pPr>
            <a:r>
              <a:rPr lang="en-US" sz="1500" b="1" dirty="0" smtClean="0"/>
              <a:t>Step 3:</a:t>
            </a:r>
          </a:p>
          <a:p>
            <a:pPr marL="0" indent="0">
              <a:buNone/>
            </a:pPr>
            <a:endParaRPr lang="en-US" sz="1500" dirty="0" smtClean="0"/>
          </a:p>
          <a:p>
            <a:pPr marL="0" indent="0">
              <a:buNone/>
            </a:pPr>
            <a:r>
              <a:rPr lang="en-US" sz="1500" dirty="0" smtClean="0"/>
              <a:t>Based upon the results of the BIA, identify action steps necessary to develop the Disaster Recovery Plan. </a:t>
            </a:r>
          </a:p>
          <a:p>
            <a:pPr marL="0" indent="0">
              <a:buNone/>
            </a:pPr>
            <a:endParaRPr lang="en-US" sz="1500" dirty="0" smtClean="0"/>
          </a:p>
          <a:p>
            <a:pPr marL="0" indent="0">
              <a:buNone/>
            </a:pPr>
            <a:r>
              <a:rPr lang="en-US" sz="1500" dirty="0" smtClean="0"/>
              <a:t>This may include Crisis Management, Continuity, and Disaster Recovery Plan development. </a:t>
            </a:r>
          </a:p>
          <a:p>
            <a:pPr marL="0" indent="0">
              <a:buNone/>
            </a:pPr>
            <a:r>
              <a:rPr lang="en-US" sz="1500" b="1" dirty="0" smtClean="0"/>
              <a:t>	</a:t>
            </a:r>
            <a:endParaRPr lang="en-US" sz="1500" dirty="0" smtClean="0"/>
          </a:p>
          <a:p>
            <a:pPr marL="0" indent="0">
              <a:buNone/>
            </a:pPr>
            <a:r>
              <a:rPr lang="en-US" sz="1500" b="1" dirty="0" smtClean="0"/>
              <a:t>Deliverable</a:t>
            </a:r>
            <a:r>
              <a:rPr lang="en-US" sz="1500" dirty="0" smtClean="0"/>
              <a:t>: </a:t>
            </a:r>
          </a:p>
          <a:p>
            <a:pPr marL="0" indent="0">
              <a:buNone/>
            </a:pPr>
            <a:endParaRPr lang="en-US" sz="1500" dirty="0" smtClean="0"/>
          </a:p>
          <a:p>
            <a:pPr marL="0" indent="0">
              <a:buNone/>
            </a:pPr>
            <a:r>
              <a:rPr lang="en-US" sz="1500" dirty="0" smtClean="0"/>
              <a:t>Provide management a gap analysis and action plan identifying the necessary steps for completing the Disaster Recovery Planning and Business Continuity process. </a:t>
            </a:r>
          </a:p>
          <a:p>
            <a:pPr marL="0" indent="0">
              <a:buNone/>
            </a:pPr>
            <a:endParaRPr lang="en-US" sz="1600" dirty="0" smtClean="0"/>
          </a:p>
        </p:txBody>
      </p:sp>
      <p:sp>
        <p:nvSpPr>
          <p:cNvPr id="15363"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
        <p:nvSpPr>
          <p:cNvPr id="2" name="Title 5"/>
          <p:cNvSpPr>
            <a:spLocks noGrp="1"/>
          </p:cNvSpPr>
          <p:nvPr>
            <p:ph type="title"/>
          </p:nvPr>
        </p:nvSpPr>
        <p:spPr>
          <a:xfrm>
            <a:off x="344488" y="127000"/>
            <a:ext cx="6545262" cy="860425"/>
          </a:xfrm>
        </p:spPr>
        <p:txBody>
          <a:bodyPr/>
          <a:lstStyle/>
          <a:p>
            <a:pPr algn="just"/>
            <a:r>
              <a:rPr lang="en-US" sz="2000" b="1" dirty="0" smtClean="0"/>
              <a:t>Business Impact Analysis</a:t>
            </a:r>
          </a:p>
        </p:txBody>
      </p:sp>
      <p:sp>
        <p:nvSpPr>
          <p:cNvPr id="5" name="Date Placeholder 3"/>
          <p:cNvSpPr>
            <a:spLocks noGrp="1"/>
          </p:cNvSpPr>
          <p:nvPr>
            <p:ph type="dt" sz="quarter" idx="10"/>
          </p:nvPr>
        </p:nvSpPr>
        <p:spPr bwMode="auto">
          <a:xfrm>
            <a:off x="76200" y="6410325"/>
            <a:ext cx="1905000" cy="447675"/>
          </a:xfrm>
          <a:noFill/>
          <a:ln>
            <a:miter lim="800000"/>
            <a:headEnd/>
            <a:tailEnd/>
          </a:ln>
        </p:spPr>
        <p:txBody>
          <a:bodyPr vert="horz" wrap="square" lIns="91440" tIns="45720" rIns="91440" bIns="45720" numCol="1" anchor="t" anchorCtr="0" compatLnSpc="1">
            <a:prstTxWarp prst="textNoShape">
              <a:avLst/>
            </a:prstTxWarp>
          </a:bodyPr>
          <a:lstStyle/>
          <a:p>
            <a:r>
              <a:rPr lang="en-US" sz="1800" dirty="0" smtClean="0">
                <a:latin typeface="Futura Medium" pitchFamily="34" charset="0"/>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Effect transition="in" filter="fade">
                                      <p:cBhvr>
                                        <p:cTn id="7" dur="1000"/>
                                        <p:tgtEl>
                                          <p:spTgt spid="15364">
                                            <p:txEl>
                                              <p:pRg st="0" end="0"/>
                                            </p:txEl>
                                          </p:spTgt>
                                        </p:tgtEl>
                                      </p:cBhvr>
                                    </p:animEffect>
                                    <p:anim calcmode="lin" valueType="num">
                                      <p:cBhvr>
                                        <p:cTn id="8" dur="1000" fill="hold"/>
                                        <p:tgtEl>
                                          <p:spTgt spid="1536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536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36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364">
                                            <p:txEl>
                                              <p:pRg st="2" end="2"/>
                                            </p:txEl>
                                          </p:spTgt>
                                        </p:tgtEl>
                                        <p:attrNameLst>
                                          <p:attrName>style.visibility</p:attrName>
                                        </p:attrNameLst>
                                      </p:cBhvr>
                                      <p:to>
                                        <p:strVal val="visible"/>
                                      </p:to>
                                    </p:set>
                                    <p:animEffect transition="in" filter="fade">
                                      <p:cBhvr>
                                        <p:cTn id="15" dur="1000"/>
                                        <p:tgtEl>
                                          <p:spTgt spid="15364">
                                            <p:txEl>
                                              <p:pRg st="2" end="2"/>
                                            </p:txEl>
                                          </p:spTgt>
                                        </p:tgtEl>
                                      </p:cBhvr>
                                    </p:animEffect>
                                    <p:anim calcmode="lin" valueType="num">
                                      <p:cBhvr>
                                        <p:cTn id="16" dur="1000" fill="hold"/>
                                        <p:tgtEl>
                                          <p:spTgt spid="15364">
                                            <p:txEl>
                                              <p:pRg st="2" end="2"/>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5364">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36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5364">
                                            <p:txEl>
                                              <p:pRg st="4" end="4"/>
                                            </p:txEl>
                                          </p:spTgt>
                                        </p:tgtEl>
                                        <p:attrNameLst>
                                          <p:attrName>style.visibility</p:attrName>
                                        </p:attrNameLst>
                                      </p:cBhvr>
                                      <p:to>
                                        <p:strVal val="visible"/>
                                      </p:to>
                                    </p:set>
                                    <p:animEffect transition="in" filter="fade">
                                      <p:cBhvr>
                                        <p:cTn id="23" dur="1000"/>
                                        <p:tgtEl>
                                          <p:spTgt spid="15364">
                                            <p:txEl>
                                              <p:pRg st="4" end="4"/>
                                            </p:txEl>
                                          </p:spTgt>
                                        </p:tgtEl>
                                      </p:cBhvr>
                                    </p:animEffect>
                                    <p:anim calcmode="lin" valueType="num">
                                      <p:cBhvr>
                                        <p:cTn id="24" dur="1000" fill="hold"/>
                                        <p:tgtEl>
                                          <p:spTgt spid="15364">
                                            <p:txEl>
                                              <p:pRg st="4" end="4"/>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5364">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536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5364">
                                            <p:txEl>
                                              <p:pRg st="5" end="5"/>
                                            </p:txEl>
                                          </p:spTgt>
                                        </p:tgtEl>
                                        <p:attrNameLst>
                                          <p:attrName>style.visibility</p:attrName>
                                        </p:attrNameLst>
                                      </p:cBhvr>
                                      <p:to>
                                        <p:strVal val="visible"/>
                                      </p:to>
                                    </p:set>
                                    <p:animEffect transition="in" filter="fade">
                                      <p:cBhvr>
                                        <p:cTn id="31" dur="1000"/>
                                        <p:tgtEl>
                                          <p:spTgt spid="15364">
                                            <p:txEl>
                                              <p:pRg st="5" end="5"/>
                                            </p:txEl>
                                          </p:spTgt>
                                        </p:tgtEl>
                                      </p:cBhvr>
                                    </p:animEffect>
                                    <p:anim calcmode="lin" valueType="num">
                                      <p:cBhvr>
                                        <p:cTn id="32" dur="1000" fill="hold"/>
                                        <p:tgtEl>
                                          <p:spTgt spid="15364">
                                            <p:txEl>
                                              <p:pRg st="5" end="5"/>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5364">
                                            <p:txEl>
                                              <p:pRg st="5" end="5"/>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536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5364">
                                            <p:txEl>
                                              <p:pRg st="6" end="6"/>
                                            </p:txEl>
                                          </p:spTgt>
                                        </p:tgtEl>
                                        <p:attrNameLst>
                                          <p:attrName>style.visibility</p:attrName>
                                        </p:attrNameLst>
                                      </p:cBhvr>
                                      <p:to>
                                        <p:strVal val="visible"/>
                                      </p:to>
                                    </p:set>
                                    <p:animEffect transition="in" filter="fade">
                                      <p:cBhvr>
                                        <p:cTn id="39" dur="1000"/>
                                        <p:tgtEl>
                                          <p:spTgt spid="15364">
                                            <p:txEl>
                                              <p:pRg st="6" end="6"/>
                                            </p:txEl>
                                          </p:spTgt>
                                        </p:tgtEl>
                                      </p:cBhvr>
                                    </p:animEffect>
                                    <p:anim calcmode="lin" valueType="num">
                                      <p:cBhvr>
                                        <p:cTn id="40" dur="1000" fill="hold"/>
                                        <p:tgtEl>
                                          <p:spTgt spid="15364">
                                            <p:txEl>
                                              <p:pRg st="6" end="6"/>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15364">
                                            <p:txEl>
                                              <p:pRg st="6" end="6"/>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5364">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5364">
                                            <p:txEl>
                                              <p:pRg st="8" end="8"/>
                                            </p:txEl>
                                          </p:spTgt>
                                        </p:tgtEl>
                                        <p:attrNameLst>
                                          <p:attrName>style.visibility</p:attrName>
                                        </p:attrNameLst>
                                      </p:cBhvr>
                                      <p:to>
                                        <p:strVal val="visible"/>
                                      </p:to>
                                    </p:set>
                                    <p:animEffect transition="in" filter="fade">
                                      <p:cBhvr>
                                        <p:cTn id="47" dur="1000"/>
                                        <p:tgtEl>
                                          <p:spTgt spid="15364">
                                            <p:txEl>
                                              <p:pRg st="8" end="8"/>
                                            </p:txEl>
                                          </p:spTgt>
                                        </p:tgtEl>
                                      </p:cBhvr>
                                    </p:animEffect>
                                    <p:anim calcmode="lin" valueType="num">
                                      <p:cBhvr>
                                        <p:cTn id="48" dur="1000" fill="hold"/>
                                        <p:tgtEl>
                                          <p:spTgt spid="15364">
                                            <p:txEl>
                                              <p:pRg st="8" end="8"/>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15364">
                                            <p:txEl>
                                              <p:pRg st="8" end="8"/>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5364">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just"/>
            <a:r>
              <a:rPr lang="en-US" sz="2000" b="1" dirty="0" smtClean="0"/>
              <a:t>Contents</a:t>
            </a:r>
            <a:r>
              <a:rPr lang="en-US" sz="2000" b="1" baseline="0" dirty="0" smtClean="0"/>
              <a:t> </a:t>
            </a:r>
            <a:r>
              <a:rPr lang="en-US" sz="2000" b="1" dirty="0" smtClean="0"/>
              <a:t>of a Good</a:t>
            </a:r>
            <a:r>
              <a:rPr lang="en-US" sz="2000" b="1" baseline="0" dirty="0" smtClean="0"/>
              <a:t> Plan</a:t>
            </a:r>
            <a:endParaRPr lang="en-US" sz="2000" b="1" dirty="0" smtClean="0"/>
          </a:p>
        </p:txBody>
      </p:sp>
      <p:sp>
        <p:nvSpPr>
          <p:cNvPr id="4" name="Content Placeholder 3"/>
          <p:cNvSpPr>
            <a:spLocks noGrp="1"/>
          </p:cNvSpPr>
          <p:nvPr>
            <p:ph idx="1"/>
          </p:nvPr>
        </p:nvSpPr>
        <p:spPr>
          <a:xfrm>
            <a:off x="609600" y="1611313"/>
            <a:ext cx="8042275" cy="4108450"/>
          </a:xfrm>
        </p:spPr>
        <p:txBody>
          <a:bodyPr/>
          <a:lstStyle/>
          <a:p>
            <a:pPr>
              <a:buNone/>
            </a:pPr>
            <a:r>
              <a:rPr lang="en-US" sz="2000" b="1" dirty="0" smtClean="0"/>
              <a:t>Definition</a:t>
            </a:r>
          </a:p>
          <a:p>
            <a:r>
              <a:rPr lang="en-US" sz="2000" dirty="0" smtClean="0"/>
              <a:t>The IT Disaster Recovery Plan is a written strategy created to facilitate an organization’s quick and successful response to severe disasters.  </a:t>
            </a:r>
          </a:p>
          <a:p>
            <a:r>
              <a:rPr lang="en-US" sz="2000" dirty="0" smtClean="0"/>
              <a:t>Through the division and allocation of pre-defined responsibilities and duties, response times are minimized.  </a:t>
            </a:r>
          </a:p>
          <a:p>
            <a:r>
              <a:rPr lang="en-US" sz="2000" dirty="0" smtClean="0"/>
              <a:t>With the creation of an IT DR plan, effort is made to provide a dependable and efficient restoration of services in the event of a disaster.</a:t>
            </a:r>
            <a:endParaRPr lang="en-US" sz="2000" b="1" dirty="0" smtClean="0"/>
          </a:p>
          <a:p>
            <a:pPr>
              <a:buNone/>
            </a:pPr>
            <a:endParaRPr lang="en-US" sz="2000" b="1" dirty="0" smtClean="0"/>
          </a:p>
          <a:p>
            <a:endParaRPr lang="en-US" sz="2000" dirty="0"/>
          </a:p>
        </p:txBody>
      </p:sp>
      <p:sp>
        <p:nvSpPr>
          <p:cNvPr id="5"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just"/>
            <a:r>
              <a:rPr lang="en-US" sz="2000" b="1" dirty="0" smtClean="0"/>
              <a:t>Contents</a:t>
            </a:r>
            <a:r>
              <a:rPr lang="en-US" sz="2000" b="1" baseline="0" dirty="0" smtClean="0"/>
              <a:t> </a:t>
            </a:r>
            <a:r>
              <a:rPr lang="en-US" sz="2000" b="1" dirty="0" smtClean="0"/>
              <a:t>of a Good</a:t>
            </a:r>
            <a:r>
              <a:rPr lang="en-US" sz="2000" b="1" baseline="0" dirty="0" smtClean="0"/>
              <a:t> Plan</a:t>
            </a:r>
            <a:endParaRPr lang="en-US" sz="2000" b="1" dirty="0" smtClean="0"/>
          </a:p>
        </p:txBody>
      </p:sp>
      <p:sp>
        <p:nvSpPr>
          <p:cNvPr id="4" name="Content Placeholder 3"/>
          <p:cNvSpPr>
            <a:spLocks noGrp="1"/>
          </p:cNvSpPr>
          <p:nvPr>
            <p:ph idx="1"/>
          </p:nvPr>
        </p:nvSpPr>
        <p:spPr>
          <a:xfrm>
            <a:off x="609600" y="1524000"/>
            <a:ext cx="8042275" cy="4195763"/>
          </a:xfrm>
        </p:spPr>
        <p:txBody>
          <a:bodyPr/>
          <a:lstStyle/>
          <a:p>
            <a:pPr>
              <a:buNone/>
            </a:pPr>
            <a:r>
              <a:rPr lang="en-US" sz="1600" b="1" dirty="0" smtClean="0"/>
              <a:t>Objectives – know what they are, and limitations</a:t>
            </a:r>
          </a:p>
          <a:p>
            <a:pPr lvl="0"/>
            <a:r>
              <a:rPr lang="en-US" sz="1600" dirty="0" smtClean="0"/>
              <a:t>Document specific definitions and guidelines for declaring disaster scenarios and corresponding emergency responses.</a:t>
            </a:r>
            <a:endParaRPr lang="en-US" sz="1600" b="1" dirty="0" smtClean="0"/>
          </a:p>
          <a:p>
            <a:pPr lvl="0"/>
            <a:r>
              <a:rPr lang="en-US" sz="1600" dirty="0" smtClean="0"/>
              <a:t>Provide for the continuation of critical IT and related business functions and recovery in the event of a disaster.</a:t>
            </a:r>
            <a:endParaRPr lang="en-US" sz="1600" b="1" dirty="0" smtClean="0"/>
          </a:p>
          <a:p>
            <a:pPr lvl="0"/>
            <a:r>
              <a:rPr lang="en-US" sz="1600" dirty="0" smtClean="0"/>
              <a:t>Maximize the expediency and effectiveness of recovery operations through an established set of strategic plans.</a:t>
            </a:r>
            <a:endParaRPr lang="en-US" sz="1600" b="1" dirty="0" smtClean="0"/>
          </a:p>
          <a:p>
            <a:pPr lvl="0"/>
            <a:r>
              <a:rPr lang="en-US" sz="1600" dirty="0" smtClean="0"/>
              <a:t>Identify the necessary policies, procedures, and resources required to maintain critical Information Technology support services during prolonged interruptions to routine operations.</a:t>
            </a:r>
            <a:endParaRPr lang="en-US" sz="1600" b="1" dirty="0" smtClean="0"/>
          </a:p>
          <a:p>
            <a:pPr lvl="0"/>
            <a:r>
              <a:rPr lang="en-US" sz="1600" dirty="0" smtClean="0"/>
              <a:t>Assign responsibilities and duties to designated personnel for the implementation of disaster recovery procedures.</a:t>
            </a:r>
            <a:endParaRPr lang="en-US" sz="1600" b="1" dirty="0" smtClean="0"/>
          </a:p>
          <a:p>
            <a:pPr lvl="0"/>
            <a:r>
              <a:rPr lang="en-US" sz="1600" dirty="0" smtClean="0"/>
              <a:t>Ensure coordination between appropriate staff concerning disaster contingency planning strategies.  </a:t>
            </a:r>
            <a:endParaRPr lang="en-US" sz="1600" b="1" dirty="0" smtClean="0"/>
          </a:p>
          <a:p>
            <a:pPr lvl="0"/>
            <a:r>
              <a:rPr lang="en-US" sz="1600" dirty="0" smtClean="0"/>
              <a:t>Ensure appropriate plans have been created to coordinate external vendors, clients, and contacts in the event of a disaster.</a:t>
            </a:r>
            <a:endParaRPr lang="en-US" sz="1600" b="1" dirty="0" smtClean="0"/>
          </a:p>
          <a:p>
            <a:pPr lvl="0"/>
            <a:r>
              <a:rPr lang="en-US" sz="1600" dirty="0" smtClean="0"/>
              <a:t>Provide standards for testing components of the Disaster Recovery Plan.</a:t>
            </a:r>
            <a:endParaRPr lang="en-US" sz="1600" b="1" dirty="0" smtClean="0"/>
          </a:p>
          <a:p>
            <a:pPr>
              <a:buNone/>
            </a:pPr>
            <a:endParaRPr lang="en-US" sz="1600" b="1" dirty="0" smtClean="0"/>
          </a:p>
          <a:p>
            <a:endParaRPr lang="en-US" sz="1600" dirty="0"/>
          </a:p>
        </p:txBody>
      </p:sp>
      <p:sp>
        <p:nvSpPr>
          <p:cNvPr id="5"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just"/>
            <a:r>
              <a:rPr lang="en-US" sz="2000" b="1" dirty="0" smtClean="0"/>
              <a:t>Contents</a:t>
            </a:r>
            <a:r>
              <a:rPr lang="en-US" sz="2000" b="1" baseline="0" dirty="0" smtClean="0"/>
              <a:t> </a:t>
            </a:r>
            <a:r>
              <a:rPr lang="en-US" sz="2000" b="1" dirty="0" smtClean="0"/>
              <a:t>of a Good</a:t>
            </a:r>
            <a:r>
              <a:rPr lang="en-US" sz="2000" b="1" baseline="0" dirty="0" smtClean="0"/>
              <a:t> Plan</a:t>
            </a:r>
            <a:endParaRPr lang="en-US" sz="2000" b="1" dirty="0" smtClean="0"/>
          </a:p>
        </p:txBody>
      </p:sp>
      <p:sp>
        <p:nvSpPr>
          <p:cNvPr id="4" name="Content Placeholder 3"/>
          <p:cNvSpPr>
            <a:spLocks noGrp="1"/>
          </p:cNvSpPr>
          <p:nvPr>
            <p:ph idx="1"/>
          </p:nvPr>
        </p:nvSpPr>
        <p:spPr>
          <a:xfrm>
            <a:off x="457200" y="1371600"/>
            <a:ext cx="8194675" cy="4348163"/>
          </a:xfrm>
        </p:spPr>
        <p:txBody>
          <a:bodyPr/>
          <a:lstStyle/>
          <a:p>
            <a:pPr>
              <a:buNone/>
            </a:pPr>
            <a:r>
              <a:rPr lang="en-US" sz="1400" b="1" dirty="0" smtClean="0"/>
              <a:t>Assumptions – document &amp; Validate them</a:t>
            </a:r>
          </a:p>
          <a:p>
            <a:pPr>
              <a:buNone/>
            </a:pPr>
            <a:endParaRPr lang="en-US" sz="1400" b="1" dirty="0" smtClean="0"/>
          </a:p>
          <a:p>
            <a:pPr lvl="0"/>
            <a:r>
              <a:rPr lang="en-US" sz="1400" dirty="0" smtClean="0"/>
              <a:t>Key personnel have been identified and trained in their emergency response and recovery roles.  It is also assumed that each person is available to activate and carry out their assigned responsibilities and duties.  </a:t>
            </a:r>
            <a:endParaRPr lang="en-US" sz="1400" b="1" dirty="0" smtClean="0"/>
          </a:p>
          <a:p>
            <a:pPr lvl="0"/>
            <a:r>
              <a:rPr lang="en-US" sz="1400" dirty="0" smtClean="0"/>
              <a:t>Current backup media, containing relevant data for applicable critical IT services and components, are available thru designated data library relocation providers.</a:t>
            </a:r>
            <a:endParaRPr lang="en-US" sz="1400" b="1" dirty="0" smtClean="0"/>
          </a:p>
          <a:p>
            <a:pPr lvl="0"/>
            <a:r>
              <a:rPr lang="en-US" sz="1400" dirty="0" smtClean="0"/>
              <a:t>All required IT related hardware is either available, or can be obtained in a timely fashion. </a:t>
            </a:r>
            <a:endParaRPr lang="en-US" sz="1400" b="1" dirty="0" smtClean="0"/>
          </a:p>
          <a:p>
            <a:pPr lvl="0"/>
            <a:r>
              <a:rPr lang="en-US" sz="1400" dirty="0" smtClean="0"/>
              <a:t>All required software is available and current along with appropriate licensing.</a:t>
            </a:r>
            <a:endParaRPr lang="en-US" sz="1400" b="1" dirty="0" smtClean="0"/>
          </a:p>
          <a:p>
            <a:pPr lvl="0"/>
            <a:r>
              <a:rPr lang="en-US" sz="1400" dirty="0" smtClean="0"/>
              <a:t>All required hardware and software vendor support contracts are maintained and are current.</a:t>
            </a:r>
            <a:endParaRPr lang="en-US" sz="1400" b="1" dirty="0" smtClean="0"/>
          </a:p>
          <a:p>
            <a:pPr lvl="0"/>
            <a:r>
              <a:rPr lang="en-US" sz="1400" dirty="0" smtClean="0"/>
              <a:t>Contracted temporary disaster recovery sites will be available at the time of need.</a:t>
            </a:r>
          </a:p>
          <a:p>
            <a:pPr lvl="0"/>
            <a:r>
              <a:rPr lang="en-US" sz="1400" dirty="0" smtClean="0"/>
              <a:t>Designated  management staff will communicate appropriate status information to those applicable personnel, vendors, and agents affected by a declared disaster.</a:t>
            </a:r>
            <a:endParaRPr lang="en-US" sz="1400" b="1" dirty="0" smtClean="0"/>
          </a:p>
          <a:p>
            <a:pPr lvl="0"/>
            <a:r>
              <a:rPr lang="en-US" sz="1400" dirty="0" smtClean="0"/>
              <a:t>All required disaster recovery related documentation is available and current.</a:t>
            </a:r>
            <a:r>
              <a:rPr lang="en-US" sz="1400" b="1" dirty="0" smtClean="0"/>
              <a:t> </a:t>
            </a:r>
          </a:p>
          <a:p>
            <a:pPr lvl="0"/>
            <a:r>
              <a:rPr lang="en-US" sz="1400" i="1" u="sng" dirty="0" smtClean="0"/>
              <a:t>Most importantly</a:t>
            </a:r>
            <a:r>
              <a:rPr lang="en-US" sz="1400" dirty="0" smtClean="0"/>
              <a:t>, it is assumed that this Disaster Recovery Plan is reviewed and updated on an annual basis, at a minimum.  </a:t>
            </a:r>
            <a:endParaRPr lang="en-US" sz="1400" b="1" dirty="0" smtClean="0"/>
          </a:p>
          <a:p>
            <a:pPr>
              <a:buNone/>
            </a:pPr>
            <a:endParaRPr lang="en-US" sz="1400" b="1" dirty="0" smtClean="0"/>
          </a:p>
          <a:p>
            <a:endParaRPr lang="en-US" sz="1400" dirty="0"/>
          </a:p>
        </p:txBody>
      </p:sp>
      <p:sp>
        <p:nvSpPr>
          <p:cNvPr id="5"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just"/>
            <a:r>
              <a:rPr lang="en-US" sz="2000" b="1" dirty="0" smtClean="0"/>
              <a:t>Contents</a:t>
            </a:r>
            <a:r>
              <a:rPr lang="en-US" sz="2000" b="1" baseline="0" dirty="0" smtClean="0"/>
              <a:t> </a:t>
            </a:r>
            <a:r>
              <a:rPr lang="en-US" sz="2000" b="1" dirty="0" smtClean="0"/>
              <a:t>of a Good</a:t>
            </a:r>
            <a:r>
              <a:rPr lang="en-US" sz="2000" b="1" baseline="0" dirty="0" smtClean="0"/>
              <a:t> Plan</a:t>
            </a:r>
            <a:endParaRPr lang="en-US" sz="2000" b="1" dirty="0" smtClean="0"/>
          </a:p>
        </p:txBody>
      </p:sp>
      <p:sp>
        <p:nvSpPr>
          <p:cNvPr id="4" name="Content Placeholder 3"/>
          <p:cNvSpPr>
            <a:spLocks noGrp="1"/>
          </p:cNvSpPr>
          <p:nvPr>
            <p:ph idx="1"/>
          </p:nvPr>
        </p:nvSpPr>
        <p:spPr>
          <a:xfrm>
            <a:off x="609601" y="1524000"/>
            <a:ext cx="3657600" cy="4195763"/>
          </a:xfrm>
        </p:spPr>
        <p:txBody>
          <a:bodyPr/>
          <a:lstStyle/>
          <a:p>
            <a:r>
              <a:rPr lang="en-US" sz="1800" dirty="0" smtClean="0"/>
              <a:t>Overview</a:t>
            </a:r>
          </a:p>
          <a:p>
            <a:r>
              <a:rPr lang="en-US" sz="1800" dirty="0" smtClean="0"/>
              <a:t>Introduction</a:t>
            </a:r>
          </a:p>
          <a:p>
            <a:r>
              <a:rPr lang="en-US" sz="1800" dirty="0" smtClean="0"/>
              <a:t>Scope</a:t>
            </a:r>
          </a:p>
          <a:p>
            <a:r>
              <a:rPr lang="en-US" sz="1800" dirty="0" smtClean="0"/>
              <a:t>Objective</a:t>
            </a:r>
          </a:p>
          <a:p>
            <a:r>
              <a:rPr lang="en-US" sz="1800" dirty="0" smtClean="0"/>
              <a:t>Assumptions</a:t>
            </a:r>
          </a:p>
          <a:p>
            <a:r>
              <a:rPr lang="en-US" sz="1800" dirty="0" smtClean="0"/>
              <a:t>Disaster definitions</a:t>
            </a:r>
          </a:p>
          <a:p>
            <a:r>
              <a:rPr lang="en-US" sz="1800" dirty="0" smtClean="0"/>
              <a:t>Disaster likelihood ratings</a:t>
            </a:r>
          </a:p>
          <a:p>
            <a:r>
              <a:rPr lang="en-US" sz="1800" dirty="0" smtClean="0"/>
              <a:t>Threat levels</a:t>
            </a:r>
          </a:p>
          <a:p>
            <a:r>
              <a:rPr lang="en-US" sz="1800" dirty="0" smtClean="0"/>
              <a:t>Declaration of disaster</a:t>
            </a:r>
          </a:p>
          <a:p>
            <a:r>
              <a:rPr lang="en-US" sz="1800" dirty="0" smtClean="0"/>
              <a:t>Preparing for disaster</a:t>
            </a:r>
          </a:p>
          <a:p>
            <a:r>
              <a:rPr lang="en-US" sz="1800" dirty="0" smtClean="0"/>
              <a:t>Disaster response budget</a:t>
            </a:r>
          </a:p>
          <a:p>
            <a:r>
              <a:rPr lang="en-US" sz="1800" dirty="0">
                <a:ea typeface="Verdana" pitchFamily="34" charset="0"/>
                <a:cs typeface="Verdana" pitchFamily="34" charset="0"/>
              </a:rPr>
              <a:t>Disaster response team </a:t>
            </a:r>
            <a:r>
              <a:rPr lang="en-US" sz="1800" dirty="0" smtClean="0">
                <a:ea typeface="Verdana" pitchFamily="34" charset="0"/>
                <a:cs typeface="Verdana" pitchFamily="34" charset="0"/>
              </a:rPr>
              <a:t>defined</a:t>
            </a:r>
            <a:endParaRPr lang="en-US" sz="1800" dirty="0">
              <a:ea typeface="Verdana" pitchFamily="34" charset="0"/>
              <a:cs typeface="Verdana" pitchFamily="34" charset="0"/>
            </a:endParaRPr>
          </a:p>
        </p:txBody>
      </p:sp>
      <p:sp>
        <p:nvSpPr>
          <p:cNvPr id="5" name="TextBox 4"/>
          <p:cNvSpPr txBox="1"/>
          <p:nvPr/>
        </p:nvSpPr>
        <p:spPr>
          <a:xfrm>
            <a:off x="4572000" y="1524000"/>
            <a:ext cx="4338560" cy="4483279"/>
          </a:xfrm>
          <a:prstGeom prst="rect">
            <a:avLst/>
          </a:prstGeom>
          <a:noFill/>
        </p:spPr>
        <p:txBody>
          <a:bodyPr wrap="square" rtlCol="0">
            <a:spAutoFit/>
          </a:bodyPr>
          <a:lstStyle/>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Disaster recovery escalation process defined</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Quick reference guide</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DR temporary recovery site</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Updated IT related documentation</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Dependencies</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Contact listings </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Vendor failures</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Avoiding &amp; minimizing disasters</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IT recovery details</a:t>
            </a:r>
          </a:p>
          <a:p>
            <a:pPr marL="347472" indent="-341313">
              <a:spcBef>
                <a:spcPts val="432"/>
              </a:spcBef>
              <a:buFont typeface="Arial" pitchFamily="34" charset="0"/>
              <a:buChar char="•"/>
            </a:pPr>
            <a:r>
              <a:rPr lang="en-US" dirty="0" smtClean="0">
                <a:latin typeface="Verdana" pitchFamily="34" charset="0"/>
                <a:ea typeface="Verdana" pitchFamily="34" charset="0"/>
                <a:cs typeface="Verdana" pitchFamily="34" charset="0"/>
              </a:rPr>
              <a:t>Plan monitoring, review, and testing</a:t>
            </a:r>
          </a:p>
          <a:p>
            <a:pPr marL="347472">
              <a:spcBef>
                <a:spcPts val="432"/>
              </a:spcBef>
            </a:pPr>
            <a:endParaRPr lang="en-US" dirty="0">
              <a:latin typeface="Verdana" pitchFamily="34" charset="0"/>
              <a:ea typeface="Verdana" pitchFamily="34" charset="0"/>
              <a:cs typeface="Verdana" pitchFamily="34" charset="0"/>
            </a:endParaRPr>
          </a:p>
        </p:txBody>
      </p:sp>
      <p:sp>
        <p:nvSpPr>
          <p:cNvPr id="6"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270875" cy="4348163"/>
          </a:xfrm>
        </p:spPr>
        <p:txBody>
          <a:bodyPr/>
          <a:lstStyle/>
          <a:p>
            <a:pPr>
              <a:buNone/>
            </a:pPr>
            <a:r>
              <a:rPr lang="en-US" sz="2000" dirty="0" smtClean="0"/>
              <a:t>Make sure you include:</a:t>
            </a:r>
          </a:p>
          <a:p>
            <a:endParaRPr lang="en-US" sz="2000" dirty="0" smtClean="0"/>
          </a:p>
          <a:p>
            <a:pPr lvl="1"/>
            <a:r>
              <a:rPr lang="en-US" sz="2000" dirty="0" smtClean="0"/>
              <a:t>Wide Area Network Documentation</a:t>
            </a:r>
            <a:endParaRPr lang="en-US" sz="2000" b="1" dirty="0" smtClean="0"/>
          </a:p>
          <a:p>
            <a:pPr lvl="1"/>
            <a:r>
              <a:rPr lang="en-US" sz="2000" dirty="0" smtClean="0"/>
              <a:t>Local Area Network Documentation</a:t>
            </a:r>
            <a:endParaRPr lang="en-US" sz="2000" b="1" dirty="0" smtClean="0"/>
          </a:p>
          <a:p>
            <a:pPr lvl="1"/>
            <a:r>
              <a:rPr lang="en-US" sz="2000" dirty="0" smtClean="0"/>
              <a:t>Server Documentation</a:t>
            </a:r>
            <a:endParaRPr lang="en-US" sz="2000" b="1" dirty="0" smtClean="0"/>
          </a:p>
          <a:p>
            <a:pPr lvl="1"/>
            <a:r>
              <a:rPr lang="en-US" sz="2000" dirty="0" smtClean="0"/>
              <a:t>Password Documentation</a:t>
            </a:r>
            <a:endParaRPr lang="en-US" sz="2000" b="1" dirty="0" smtClean="0"/>
          </a:p>
          <a:p>
            <a:pPr lvl="1"/>
            <a:r>
              <a:rPr lang="en-US" sz="2000" dirty="0" smtClean="0"/>
              <a:t>Network/Software Application Documentation</a:t>
            </a:r>
            <a:endParaRPr lang="en-US" sz="2000" b="1" dirty="0" smtClean="0"/>
          </a:p>
          <a:p>
            <a:pPr lvl="1"/>
            <a:r>
              <a:rPr lang="en-US" sz="2000" dirty="0" smtClean="0"/>
              <a:t>Vendor Contract Documentation</a:t>
            </a:r>
            <a:endParaRPr lang="en-US" sz="2000" b="1" dirty="0" smtClean="0"/>
          </a:p>
          <a:p>
            <a:pPr lvl="1"/>
            <a:r>
              <a:rPr lang="en-US" sz="2000" dirty="0" smtClean="0"/>
              <a:t>Critical System Log Documentation</a:t>
            </a:r>
            <a:endParaRPr lang="en-US" sz="2000" b="1" dirty="0" smtClean="0"/>
          </a:p>
          <a:p>
            <a:pPr lvl="1"/>
            <a:r>
              <a:rPr lang="en-US" sz="2000" dirty="0" smtClean="0"/>
              <a:t>Telecommunications and Voice Infrastructure Documentation</a:t>
            </a:r>
            <a:endParaRPr lang="en-US" sz="2000" dirty="0"/>
          </a:p>
        </p:txBody>
      </p:sp>
      <p:sp>
        <p:nvSpPr>
          <p:cNvPr id="3" name="Title 2"/>
          <p:cNvSpPr>
            <a:spLocks noGrp="1"/>
          </p:cNvSpPr>
          <p:nvPr>
            <p:ph type="title"/>
          </p:nvPr>
        </p:nvSpPr>
        <p:spPr>
          <a:xfrm>
            <a:off x="381000" y="152400"/>
            <a:ext cx="6545667" cy="457200"/>
          </a:xfrm>
        </p:spPr>
        <p:txBody>
          <a:bodyPr/>
          <a:lstStyle/>
          <a:p>
            <a:pPr algn="l"/>
            <a:r>
              <a:rPr lang="en-US" sz="2000" b="1" dirty="0" smtClean="0"/>
              <a:t>Contents of a Good Plan</a:t>
            </a:r>
            <a:endParaRPr lang="en-US" sz="2000"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sz="2000" b="1" dirty="0" smtClean="0"/>
              <a:t>Business Continuity Planning</a:t>
            </a:r>
          </a:p>
        </p:txBody>
      </p:sp>
      <p:sp>
        <p:nvSpPr>
          <p:cNvPr id="5" name="Content Placeholder 4"/>
          <p:cNvSpPr>
            <a:spLocks noGrp="1"/>
          </p:cNvSpPr>
          <p:nvPr>
            <p:ph idx="1"/>
          </p:nvPr>
        </p:nvSpPr>
        <p:spPr>
          <a:xfrm>
            <a:off x="457200" y="1611313"/>
            <a:ext cx="8194675" cy="4108450"/>
          </a:xfrm>
        </p:spPr>
        <p:txBody>
          <a:bodyPr/>
          <a:lstStyle/>
          <a:p>
            <a:pPr marL="0" indent="0">
              <a:buNone/>
            </a:pPr>
            <a:r>
              <a:rPr lang="en-US" sz="2000" dirty="0" smtClean="0"/>
              <a:t>Business Continuity Planning is the next step after Disaster Recovery Planning.</a:t>
            </a:r>
          </a:p>
          <a:p>
            <a:pPr marL="0" indent="0">
              <a:buNone/>
            </a:pPr>
            <a:endParaRPr lang="en-US" sz="1400" dirty="0" smtClean="0"/>
          </a:p>
          <a:p>
            <a:pPr marL="0" indent="0">
              <a:buNone/>
            </a:pPr>
            <a:r>
              <a:rPr lang="en-US" sz="2000" dirty="0" smtClean="0"/>
              <a:t>DRP provides the technology infrastructure for the company to continue to function</a:t>
            </a:r>
          </a:p>
          <a:p>
            <a:pPr marL="0" indent="0">
              <a:buNone/>
            </a:pPr>
            <a:endParaRPr lang="en-US" sz="2000" dirty="0"/>
          </a:p>
          <a:p>
            <a:pPr marL="0" indent="0">
              <a:buNone/>
            </a:pPr>
            <a:r>
              <a:rPr lang="en-US" sz="2000" dirty="0" smtClean="0"/>
              <a:t>BCP provides procedures for operation of the organization and business units during a disaster</a:t>
            </a:r>
          </a:p>
        </p:txBody>
      </p:sp>
      <p:pic>
        <p:nvPicPr>
          <p:cNvPr id="6" name="Picture 2" descr="http://www.sevenstepconsulting.com/images/slide12-596x310.jpg"/>
          <p:cNvPicPr>
            <a:picLocks noChangeAspect="1" noChangeArrowheads="1"/>
          </p:cNvPicPr>
          <p:nvPr/>
        </p:nvPicPr>
        <p:blipFill>
          <a:blip r:embed="rId3" cstate="print"/>
          <a:srcRect/>
          <a:stretch>
            <a:fillRect/>
          </a:stretch>
        </p:blipFill>
        <p:spPr bwMode="auto">
          <a:xfrm>
            <a:off x="4572000" y="4343400"/>
            <a:ext cx="4343400" cy="2259151"/>
          </a:xfrm>
          <a:prstGeom prst="rect">
            <a:avLst/>
          </a:prstGeom>
          <a:noFill/>
        </p:spPr>
      </p:pic>
      <p:sp>
        <p:nvSpPr>
          <p:cNvPr id="7" name="Footer Placeholder 4"/>
          <p:cNvSpPr>
            <a:spLocks noGrp="1"/>
          </p:cNvSpPr>
          <p:nvPr>
            <p:ph type="ftr" sz="quarter" idx="11"/>
          </p:nvPr>
        </p:nvSpPr>
        <p:spPr>
          <a:xfrm>
            <a:off x="6237288" y="6602551"/>
            <a:ext cx="2895600" cy="457062"/>
          </a:xfrm>
          <a:noFill/>
        </p:spPr>
        <p:txBody>
          <a:bodyPr/>
          <a:lstStyle/>
          <a:p>
            <a:r>
              <a:rPr lang="en-US" sz="700" dirty="0" smtClean="0"/>
              <a:t>                        © </a:t>
            </a:r>
            <a:r>
              <a:rPr lang="en-US" sz="600" dirty="0" smtClean="0"/>
              <a:t>2014 Brown Smith Wallace All Rights Reserved</a:t>
            </a:r>
          </a:p>
        </p:txBody>
      </p:sp>
    </p:spTree>
  </p:cSld>
  <p:clrMapOvr>
    <a:masterClrMapping/>
  </p:clrMapOvr>
  <p:transition spd="med">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524000"/>
            <a:ext cx="7966075" cy="4195763"/>
          </a:xfrm>
        </p:spPr>
        <p:txBody>
          <a:bodyPr/>
          <a:lstStyle/>
          <a:p>
            <a:pPr marL="0" indent="0">
              <a:lnSpc>
                <a:spcPct val="114000"/>
              </a:lnSpc>
              <a:buNone/>
            </a:pPr>
            <a:r>
              <a:rPr lang="en-US" sz="1800" dirty="0"/>
              <a:t>Business Continuity Planning is a planning process that identifies an organization’s exposure to internal and external threats and identifies key processes that need to be protected to sustain business operations and maintain a competitive advantage in the event of a significant business disruption.  </a:t>
            </a:r>
          </a:p>
          <a:p>
            <a:endParaRPr lang="en-US" sz="1800" dirty="0"/>
          </a:p>
          <a:p>
            <a:pPr marL="0" indent="0">
              <a:buNone/>
            </a:pPr>
            <a:r>
              <a:rPr lang="en-US" sz="1800" dirty="0"/>
              <a:t>Key Objectives</a:t>
            </a:r>
            <a:r>
              <a:rPr lang="en-US" sz="1800" dirty="0" smtClean="0"/>
              <a:t>:</a:t>
            </a:r>
            <a:endParaRPr lang="en-US" sz="1800" dirty="0"/>
          </a:p>
          <a:p>
            <a:pPr lvl="1">
              <a:lnSpc>
                <a:spcPct val="114000"/>
              </a:lnSpc>
              <a:spcBef>
                <a:spcPts val="600"/>
              </a:spcBef>
              <a:spcAft>
                <a:spcPts val="600"/>
              </a:spcAft>
            </a:pPr>
            <a:r>
              <a:rPr lang="en-US" sz="1800" dirty="0"/>
              <a:t>Minimize the possibility of interruptions to business operations</a:t>
            </a:r>
          </a:p>
          <a:p>
            <a:pPr lvl="1">
              <a:lnSpc>
                <a:spcPct val="114000"/>
              </a:lnSpc>
              <a:spcBef>
                <a:spcPts val="600"/>
              </a:spcBef>
              <a:spcAft>
                <a:spcPts val="600"/>
              </a:spcAft>
            </a:pPr>
            <a:r>
              <a:rPr lang="en-US" sz="1800" dirty="0"/>
              <a:t>Maintain a competitive advantage</a:t>
            </a:r>
          </a:p>
          <a:p>
            <a:pPr lvl="1">
              <a:lnSpc>
                <a:spcPct val="114000"/>
              </a:lnSpc>
              <a:spcBef>
                <a:spcPts val="600"/>
              </a:spcBef>
              <a:spcAft>
                <a:spcPts val="600"/>
              </a:spcAft>
            </a:pPr>
            <a:r>
              <a:rPr lang="en-US" sz="1800" dirty="0"/>
              <a:t>Prevent the company from becoming a business closure statistic due lack of planning</a:t>
            </a:r>
          </a:p>
          <a:p>
            <a:pPr marL="400050" lvl="1" indent="0">
              <a:buNone/>
            </a:pPr>
            <a:endParaRPr lang="en-US" sz="1800" dirty="0"/>
          </a:p>
        </p:txBody>
      </p:sp>
      <p:sp>
        <p:nvSpPr>
          <p:cNvPr id="3" name="Title 2"/>
          <p:cNvSpPr>
            <a:spLocks noGrp="1"/>
          </p:cNvSpPr>
          <p:nvPr>
            <p:ph type="title"/>
          </p:nvPr>
        </p:nvSpPr>
        <p:spPr>
          <a:xfrm>
            <a:off x="344021" y="228600"/>
            <a:ext cx="6545667" cy="758228"/>
          </a:xfrm>
        </p:spPr>
        <p:txBody>
          <a:bodyPr/>
          <a:lstStyle/>
          <a:p>
            <a:pPr algn="l"/>
            <a:r>
              <a:rPr lang="en-US" sz="1800" b="1" dirty="0"/>
              <a:t>What is Business Continuity Planning?</a:t>
            </a:r>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3596335307"/>
      </p:ext>
    </p:extLst>
  </p:cSld>
  <p:clrMapOvr>
    <a:masterClrMapping/>
  </p:clrMapOvr>
  <p:transition spd="med">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lstStyle/>
          <a:p>
            <a:pPr algn="l"/>
            <a:r>
              <a:rPr lang="en-US" sz="2000" b="1" dirty="0" smtClean="0"/>
              <a:t>Business Continuity Planning</a:t>
            </a:r>
          </a:p>
        </p:txBody>
      </p:sp>
      <p:sp>
        <p:nvSpPr>
          <p:cNvPr id="5" name="Content Placeholder 3"/>
          <p:cNvSpPr txBox="1">
            <a:spLocks/>
          </p:cNvSpPr>
          <p:nvPr/>
        </p:nvSpPr>
        <p:spPr>
          <a:xfrm>
            <a:off x="609600" y="1524000"/>
            <a:ext cx="7848599" cy="41957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Verdana"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Verdana"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Verdana"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Address all business functional areas (HR, Sales, Accounting, etc.)</a:t>
            </a:r>
          </a:p>
          <a:p>
            <a:r>
              <a:rPr lang="en-US" sz="1800" dirty="0" smtClean="0">
                <a:ea typeface="Verdana" pitchFamily="34" charset="0"/>
                <a:cs typeface="Verdana" pitchFamily="34" charset="0"/>
              </a:rPr>
              <a:t>Address non-IT related items</a:t>
            </a:r>
          </a:p>
          <a:p>
            <a:pPr lvl="1"/>
            <a:r>
              <a:rPr lang="en-US" sz="1400" dirty="0" smtClean="0">
                <a:ea typeface="Verdana" pitchFamily="34" charset="0"/>
                <a:cs typeface="Verdana" pitchFamily="34" charset="0"/>
              </a:rPr>
              <a:t>Office supplies</a:t>
            </a:r>
          </a:p>
          <a:p>
            <a:pPr lvl="1"/>
            <a:r>
              <a:rPr lang="en-US" sz="1400" dirty="0" smtClean="0">
                <a:ea typeface="Verdana" pitchFamily="34" charset="0"/>
                <a:cs typeface="Verdana" pitchFamily="34" charset="0"/>
              </a:rPr>
              <a:t>Desks/workspaces</a:t>
            </a:r>
          </a:p>
          <a:p>
            <a:pPr lvl="1"/>
            <a:r>
              <a:rPr lang="en-US" sz="1400" dirty="0" smtClean="0">
                <a:ea typeface="Verdana" pitchFamily="34" charset="0"/>
                <a:cs typeface="Verdana" pitchFamily="34" charset="0"/>
              </a:rPr>
              <a:t>Business forms (check stock, purchase orders, sales orders, etc.)</a:t>
            </a:r>
          </a:p>
          <a:p>
            <a:pPr lvl="1"/>
            <a:r>
              <a:rPr lang="en-US" sz="1400" dirty="0" smtClean="0">
                <a:ea typeface="Verdana" pitchFamily="34" charset="0"/>
                <a:cs typeface="Verdana" pitchFamily="34" charset="0"/>
              </a:rPr>
              <a:t>Supply chain management</a:t>
            </a:r>
          </a:p>
          <a:p>
            <a:r>
              <a:rPr lang="en-US" sz="1800" dirty="0" smtClean="0">
                <a:ea typeface="Verdana" pitchFamily="34" charset="0"/>
                <a:cs typeface="Verdana" pitchFamily="34" charset="0"/>
              </a:rPr>
              <a:t>Communications</a:t>
            </a:r>
          </a:p>
          <a:p>
            <a:pPr lvl="1"/>
            <a:r>
              <a:rPr lang="en-US" sz="1400" dirty="0" smtClean="0">
                <a:ea typeface="Verdana" pitchFamily="34" charset="0"/>
                <a:cs typeface="Verdana" pitchFamily="34" charset="0"/>
              </a:rPr>
              <a:t>Employees and stakeholders</a:t>
            </a:r>
          </a:p>
          <a:p>
            <a:pPr lvl="1"/>
            <a:r>
              <a:rPr lang="en-US" sz="1400" dirty="0" smtClean="0">
                <a:ea typeface="Verdana" pitchFamily="34" charset="0"/>
                <a:cs typeface="Verdana" pitchFamily="34" charset="0"/>
              </a:rPr>
              <a:t>Media</a:t>
            </a:r>
          </a:p>
          <a:p>
            <a:pPr lvl="1"/>
            <a:r>
              <a:rPr lang="en-US" sz="1400" dirty="0" smtClean="0">
                <a:ea typeface="Verdana" pitchFamily="34" charset="0"/>
                <a:cs typeface="Verdana" pitchFamily="34" charset="0"/>
              </a:rPr>
              <a:t>Legal and regulatory</a:t>
            </a:r>
          </a:p>
          <a:p>
            <a:pPr lvl="1"/>
            <a:r>
              <a:rPr lang="en-US" sz="1400" dirty="0" smtClean="0">
                <a:ea typeface="Verdana" pitchFamily="34" charset="0"/>
                <a:cs typeface="Verdana" pitchFamily="34" charset="0"/>
              </a:rPr>
              <a:t>Customers</a:t>
            </a:r>
          </a:p>
          <a:p>
            <a:r>
              <a:rPr lang="en-US" sz="1800" dirty="0" smtClean="0">
                <a:ea typeface="Verdana" pitchFamily="34" charset="0"/>
                <a:cs typeface="Verdana" pitchFamily="34" charset="0"/>
              </a:rPr>
              <a:t>Incident response planning and handling</a:t>
            </a:r>
            <a:endParaRPr lang="en-US" sz="1800" dirty="0">
              <a:ea typeface="Verdana" pitchFamily="34" charset="0"/>
              <a:cs typeface="Verdana" pitchFamily="34" charset="0"/>
            </a:endParaRPr>
          </a:p>
        </p:txBody>
      </p:sp>
      <p:sp>
        <p:nvSpPr>
          <p:cNvPr id="6"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1390366757"/>
      </p:ext>
    </p:extLst>
  </p:cSld>
  <p:clrMapOvr>
    <a:masterClrMapping/>
  </p:clrMapOvr>
  <p:transition spd="med">
    <p:strips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47800"/>
            <a:ext cx="8305800" cy="4271963"/>
          </a:xfrm>
        </p:spPr>
        <p:txBody>
          <a:bodyPr/>
          <a:lstStyle/>
          <a:p>
            <a:pPr marL="0" indent="0">
              <a:lnSpc>
                <a:spcPct val="120000"/>
              </a:lnSpc>
              <a:buNone/>
            </a:pPr>
            <a:r>
              <a:rPr lang="en-US" sz="2000" b="1" dirty="0" smtClean="0"/>
              <a:t>Program </a:t>
            </a:r>
            <a:r>
              <a:rPr lang="en-US" sz="2000" b="1" dirty="0"/>
              <a:t>Administration </a:t>
            </a:r>
            <a:endParaRPr lang="en-US" sz="2000" dirty="0"/>
          </a:p>
          <a:p>
            <a:pPr lvl="1">
              <a:lnSpc>
                <a:spcPct val="120000"/>
              </a:lnSpc>
            </a:pPr>
            <a:r>
              <a:rPr lang="en-US" sz="2000" dirty="0" smtClean="0"/>
              <a:t>Define </a:t>
            </a:r>
            <a:r>
              <a:rPr lang="en-US" sz="2000" dirty="0"/>
              <a:t>the scope, objectives, and assumptions of the business continuity plan. </a:t>
            </a:r>
            <a:endParaRPr lang="en-US" sz="2000" dirty="0" smtClean="0"/>
          </a:p>
          <a:p>
            <a:pPr marL="0" indent="0">
              <a:lnSpc>
                <a:spcPct val="120000"/>
              </a:lnSpc>
              <a:buNone/>
            </a:pPr>
            <a:r>
              <a:rPr lang="en-US" sz="2000" b="1" dirty="0" smtClean="0"/>
              <a:t>Business </a:t>
            </a:r>
            <a:r>
              <a:rPr lang="en-US" sz="2000" b="1" dirty="0"/>
              <a:t>Continuity </a:t>
            </a:r>
            <a:r>
              <a:rPr lang="en-US" sz="2000" b="1" dirty="0" smtClean="0"/>
              <a:t>Organization </a:t>
            </a:r>
            <a:endParaRPr lang="en-US" sz="2000" dirty="0"/>
          </a:p>
          <a:p>
            <a:pPr lvl="1">
              <a:lnSpc>
                <a:spcPct val="120000"/>
              </a:lnSpc>
            </a:pPr>
            <a:r>
              <a:rPr lang="en-US" sz="2000" dirty="0"/>
              <a:t>Define the roles and responsibilities for team members. </a:t>
            </a:r>
          </a:p>
          <a:p>
            <a:pPr lvl="1">
              <a:lnSpc>
                <a:spcPct val="120000"/>
              </a:lnSpc>
            </a:pPr>
            <a:r>
              <a:rPr lang="en-US" sz="2000" dirty="0"/>
              <a:t>Identify the lines of authority, succession of management, and delegation of authority. </a:t>
            </a:r>
          </a:p>
          <a:p>
            <a:pPr lvl="1">
              <a:lnSpc>
                <a:spcPct val="120000"/>
              </a:lnSpc>
            </a:pPr>
            <a:r>
              <a:rPr lang="en-US" sz="2000" dirty="0"/>
              <a:t>Address interaction with external organizations including contractors and vendors. </a:t>
            </a:r>
          </a:p>
        </p:txBody>
      </p:sp>
      <p:sp>
        <p:nvSpPr>
          <p:cNvPr id="3" name="Title 2"/>
          <p:cNvSpPr>
            <a:spLocks noGrp="1"/>
          </p:cNvSpPr>
          <p:nvPr>
            <p:ph type="title"/>
          </p:nvPr>
        </p:nvSpPr>
        <p:spPr>
          <a:xfrm>
            <a:off x="344021" y="304800"/>
            <a:ext cx="6545667" cy="682028"/>
          </a:xfrm>
        </p:spPr>
        <p:txBody>
          <a:bodyPr/>
          <a:lstStyle/>
          <a:p>
            <a:pPr algn="l"/>
            <a:r>
              <a:rPr lang="en-US" sz="2000" b="1" dirty="0" smtClean="0"/>
              <a:t>Plan Contents</a:t>
            </a:r>
            <a:endParaRPr lang="en-US" sz="2000" b="1"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1814314233"/>
      </p:ext>
    </p:extLst>
  </p:cSld>
  <p:clrMapOvr>
    <a:masterClrMapping/>
  </p:clrMapOvr>
  <p:transition spd="med">
    <p:strips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305800" cy="5029199"/>
          </a:xfrm>
        </p:spPr>
        <p:txBody>
          <a:bodyPr/>
          <a:lstStyle/>
          <a:p>
            <a:pPr marL="0" indent="0">
              <a:buNone/>
            </a:pPr>
            <a:r>
              <a:rPr lang="en-US" sz="1800" b="1" dirty="0"/>
              <a:t>Business Impact Analysis </a:t>
            </a:r>
            <a:endParaRPr lang="en-US" sz="1800" dirty="0"/>
          </a:p>
          <a:p>
            <a:pPr lvl="1"/>
            <a:r>
              <a:rPr lang="en-US" sz="1800" dirty="0" smtClean="0"/>
              <a:t>Insert </a:t>
            </a:r>
            <a:r>
              <a:rPr lang="en-US" sz="1800" dirty="0"/>
              <a:t>results of Business Impact Analysis </a:t>
            </a:r>
          </a:p>
          <a:p>
            <a:pPr lvl="1"/>
            <a:r>
              <a:rPr lang="en-US" sz="1800" dirty="0" smtClean="0"/>
              <a:t>Identify </a:t>
            </a:r>
            <a:r>
              <a:rPr lang="en-US" sz="1800" dirty="0"/>
              <a:t>Recovery Time Objectives for business processes and information technology </a:t>
            </a:r>
          </a:p>
          <a:p>
            <a:pPr lvl="1"/>
            <a:r>
              <a:rPr lang="en-US" sz="1800" dirty="0" smtClean="0"/>
              <a:t>Identify </a:t>
            </a:r>
            <a:r>
              <a:rPr lang="en-US" sz="1800" dirty="0"/>
              <a:t>Recovery Point Objective for data restoration </a:t>
            </a:r>
          </a:p>
          <a:p>
            <a:pPr marL="0" indent="0">
              <a:buNone/>
            </a:pPr>
            <a:endParaRPr lang="en-US" sz="1800" b="1" dirty="0" smtClean="0"/>
          </a:p>
          <a:p>
            <a:pPr marL="0" indent="0">
              <a:buNone/>
            </a:pPr>
            <a:r>
              <a:rPr lang="en-US" sz="1800" b="1" dirty="0" smtClean="0"/>
              <a:t>Business </a:t>
            </a:r>
            <a:r>
              <a:rPr lang="en-US" sz="1800" b="1" dirty="0"/>
              <a:t>Continuity Strategies &amp; Requirements </a:t>
            </a:r>
            <a:endParaRPr lang="en-US" sz="1800" dirty="0"/>
          </a:p>
          <a:p>
            <a:pPr lvl="1"/>
            <a:r>
              <a:rPr lang="en-US" sz="1800" dirty="0" smtClean="0"/>
              <a:t>Insert </a:t>
            </a:r>
            <a:r>
              <a:rPr lang="en-US" sz="1800" dirty="0"/>
              <a:t>detailed procedures, resource requirements, and logistics for execution of all recovery strategies </a:t>
            </a:r>
          </a:p>
          <a:p>
            <a:pPr lvl="1"/>
            <a:r>
              <a:rPr lang="en-US" sz="1800" dirty="0" smtClean="0"/>
              <a:t>Insert </a:t>
            </a:r>
            <a:r>
              <a:rPr lang="en-US" sz="1800" dirty="0"/>
              <a:t>detailed procedures, resource requirements, and logistics for relocation to alternate worksites </a:t>
            </a:r>
          </a:p>
          <a:p>
            <a:pPr lvl="1"/>
            <a:r>
              <a:rPr lang="en-US" sz="1800" dirty="0" smtClean="0"/>
              <a:t>Insert </a:t>
            </a:r>
            <a:r>
              <a:rPr lang="en-US" sz="1800" dirty="0"/>
              <a:t>detailed procedures, resource requirements, and data restoration plan for the recovery of </a:t>
            </a:r>
            <a:r>
              <a:rPr lang="en-US" sz="1800" dirty="0" smtClean="0"/>
              <a:t>information </a:t>
            </a:r>
            <a:r>
              <a:rPr lang="en-US" sz="1800" dirty="0"/>
              <a:t>technology (networks and required connectivity, servers, desktop/laptops, wireless devices, applications, and data) </a:t>
            </a:r>
          </a:p>
        </p:txBody>
      </p:sp>
      <p:sp>
        <p:nvSpPr>
          <p:cNvPr id="3" name="Title 2"/>
          <p:cNvSpPr>
            <a:spLocks noGrp="1"/>
          </p:cNvSpPr>
          <p:nvPr>
            <p:ph type="title"/>
          </p:nvPr>
        </p:nvSpPr>
        <p:spPr>
          <a:xfrm>
            <a:off x="344021" y="304800"/>
            <a:ext cx="6545667" cy="682028"/>
          </a:xfrm>
        </p:spPr>
        <p:txBody>
          <a:bodyPr/>
          <a:lstStyle/>
          <a:p>
            <a:pPr algn="l"/>
            <a:r>
              <a:rPr lang="en-US" sz="2000" b="1" dirty="0"/>
              <a:t>Plan Contents</a:t>
            </a:r>
            <a:endParaRPr lang="en-US" sz="2000"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4168352329"/>
      </p:ext>
    </p:extLst>
  </p:cSld>
  <p:clrMapOvr>
    <a:masterClrMapping/>
  </p:clrMapOvr>
  <p:transition spd="med">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Manual Workarounds </a:t>
            </a:r>
            <a:endParaRPr lang="en-US" sz="1800" dirty="0"/>
          </a:p>
          <a:p>
            <a:pPr lvl="1"/>
            <a:r>
              <a:rPr lang="en-US" sz="1800" dirty="0" smtClean="0"/>
              <a:t>Document </a:t>
            </a:r>
            <a:r>
              <a:rPr lang="en-US" sz="1800" dirty="0"/>
              <a:t>all forms and resource requirements for all manual workarounds </a:t>
            </a:r>
            <a:endParaRPr lang="en-US" sz="1800" dirty="0" smtClean="0"/>
          </a:p>
          <a:p>
            <a:pPr marL="0" indent="0">
              <a:buNone/>
            </a:pPr>
            <a:endParaRPr lang="en-US" sz="1800" dirty="0"/>
          </a:p>
          <a:p>
            <a:pPr marL="0" indent="0">
              <a:buNone/>
            </a:pPr>
            <a:r>
              <a:rPr lang="en-US" sz="1800" b="1" dirty="0"/>
              <a:t>Incident Management </a:t>
            </a:r>
            <a:endParaRPr lang="en-US" sz="1800" dirty="0"/>
          </a:p>
          <a:p>
            <a:pPr lvl="1"/>
            <a:r>
              <a:rPr lang="en-US" sz="1800" dirty="0"/>
              <a:t>Define procedures: </a:t>
            </a:r>
          </a:p>
          <a:p>
            <a:pPr lvl="2"/>
            <a:r>
              <a:rPr lang="en-US" sz="1800" dirty="0" smtClean="0"/>
              <a:t>Incident </a:t>
            </a:r>
            <a:r>
              <a:rPr lang="en-US" sz="1800" dirty="0"/>
              <a:t>detection and reporting </a:t>
            </a:r>
          </a:p>
          <a:p>
            <a:pPr lvl="2"/>
            <a:r>
              <a:rPr lang="en-US" sz="1800" dirty="0" smtClean="0"/>
              <a:t>Alerting </a:t>
            </a:r>
            <a:r>
              <a:rPr lang="en-US" sz="1800" dirty="0"/>
              <a:t>and notifications </a:t>
            </a:r>
          </a:p>
          <a:p>
            <a:pPr lvl="2"/>
            <a:r>
              <a:rPr lang="en-US" sz="1800" dirty="0" smtClean="0"/>
              <a:t>Business </a:t>
            </a:r>
            <a:r>
              <a:rPr lang="en-US" sz="1800" dirty="0"/>
              <a:t>continuity plan activation </a:t>
            </a:r>
          </a:p>
          <a:p>
            <a:pPr lvl="2"/>
            <a:r>
              <a:rPr lang="en-US" sz="1800" dirty="0" smtClean="0"/>
              <a:t>Emergency </a:t>
            </a:r>
            <a:r>
              <a:rPr lang="en-US" sz="1800" dirty="0"/>
              <a:t>operations center activation </a:t>
            </a:r>
          </a:p>
          <a:p>
            <a:pPr lvl="2"/>
            <a:r>
              <a:rPr lang="en-US" sz="1800" dirty="0" smtClean="0"/>
              <a:t>Damage </a:t>
            </a:r>
            <a:r>
              <a:rPr lang="en-US" sz="1800" dirty="0"/>
              <a:t>assessment (coordination with emergency response plan) and situation analysis </a:t>
            </a:r>
          </a:p>
          <a:p>
            <a:pPr lvl="2"/>
            <a:r>
              <a:rPr lang="en-US" sz="1800" dirty="0" smtClean="0"/>
              <a:t>Development </a:t>
            </a:r>
            <a:r>
              <a:rPr lang="en-US" sz="1800" dirty="0"/>
              <a:t>and approval of an incident action plan </a:t>
            </a:r>
          </a:p>
        </p:txBody>
      </p:sp>
      <p:sp>
        <p:nvSpPr>
          <p:cNvPr id="3" name="Title 2"/>
          <p:cNvSpPr>
            <a:spLocks noGrp="1"/>
          </p:cNvSpPr>
          <p:nvPr>
            <p:ph type="title"/>
          </p:nvPr>
        </p:nvSpPr>
        <p:spPr>
          <a:xfrm>
            <a:off x="344021" y="381000"/>
            <a:ext cx="6545667" cy="605828"/>
          </a:xfrm>
        </p:spPr>
        <p:txBody>
          <a:bodyPr/>
          <a:lstStyle/>
          <a:p>
            <a:pPr algn="l"/>
            <a:r>
              <a:rPr lang="en-US" sz="2000" b="1" dirty="0" smtClean="0"/>
              <a:t>Plan Contents</a:t>
            </a:r>
            <a:endParaRPr lang="en-US" sz="2000" b="1"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981024119"/>
      </p:ext>
    </p:extLst>
  </p:cSld>
  <p:clrMapOvr>
    <a:masterClrMapping/>
  </p:clrMapOvr>
  <p:transition spd="med">
    <p:strips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11313"/>
            <a:ext cx="8118475" cy="4108450"/>
          </a:xfrm>
        </p:spPr>
        <p:txBody>
          <a:bodyPr/>
          <a:lstStyle/>
          <a:p>
            <a:pPr marL="0" indent="0">
              <a:buNone/>
            </a:pPr>
            <a:r>
              <a:rPr lang="en-US" sz="1800" b="1" dirty="0"/>
              <a:t>Training, Testing &amp; Exercising </a:t>
            </a:r>
            <a:endParaRPr lang="en-US" sz="1800" dirty="0"/>
          </a:p>
          <a:p>
            <a:pPr lvl="1"/>
            <a:r>
              <a:rPr lang="en-US" sz="2000" dirty="0" smtClean="0"/>
              <a:t>Training </a:t>
            </a:r>
            <a:r>
              <a:rPr lang="en-US" sz="2000" dirty="0"/>
              <a:t>curriculum for business continuity team members </a:t>
            </a:r>
          </a:p>
          <a:p>
            <a:pPr lvl="1"/>
            <a:r>
              <a:rPr lang="en-US" sz="2000" dirty="0" smtClean="0"/>
              <a:t>Testing </a:t>
            </a:r>
            <a:r>
              <a:rPr lang="en-US" sz="2000" dirty="0"/>
              <a:t>schedule, procedures, and forms for business recovery strategies and information technology </a:t>
            </a:r>
            <a:r>
              <a:rPr lang="en-US" sz="2000" dirty="0" smtClean="0"/>
              <a:t>recovery </a:t>
            </a:r>
            <a:r>
              <a:rPr lang="en-US" sz="2000" dirty="0"/>
              <a:t>strategies </a:t>
            </a:r>
          </a:p>
          <a:p>
            <a:pPr lvl="1"/>
            <a:r>
              <a:rPr lang="en-US" sz="2000" dirty="0" smtClean="0"/>
              <a:t>Orientation</a:t>
            </a:r>
            <a:r>
              <a:rPr lang="en-US" sz="2000" dirty="0"/>
              <a:t>, tabletop, and full-scale exercises </a:t>
            </a:r>
            <a:endParaRPr lang="en-US" sz="2000" dirty="0" smtClean="0"/>
          </a:p>
          <a:p>
            <a:pPr marL="0" indent="0">
              <a:buNone/>
            </a:pPr>
            <a:endParaRPr lang="en-US" sz="1800" dirty="0"/>
          </a:p>
          <a:p>
            <a:pPr marL="0" indent="0">
              <a:buNone/>
            </a:pPr>
            <a:r>
              <a:rPr lang="en-US" sz="1800" b="1" dirty="0"/>
              <a:t>Program Maintenance and Improvement </a:t>
            </a:r>
            <a:endParaRPr lang="en-US" sz="1800" dirty="0"/>
          </a:p>
          <a:p>
            <a:pPr lvl="1"/>
            <a:r>
              <a:rPr lang="en-US" sz="2000" dirty="0" smtClean="0"/>
              <a:t>Schedule</a:t>
            </a:r>
            <a:r>
              <a:rPr lang="en-US" sz="2000" dirty="0"/>
              <a:t>, triggers, and assignments for the periodic review of the business continuity </a:t>
            </a:r>
            <a:r>
              <a:rPr lang="en-US" sz="2000" dirty="0" smtClean="0"/>
              <a:t>plan </a:t>
            </a:r>
            <a:endParaRPr lang="en-US" sz="2000" dirty="0"/>
          </a:p>
          <a:p>
            <a:pPr lvl="1"/>
            <a:r>
              <a:rPr lang="en-US" sz="2000" dirty="0" smtClean="0"/>
              <a:t>Details </a:t>
            </a:r>
            <a:r>
              <a:rPr lang="en-US" sz="2000" dirty="0"/>
              <a:t>of corrective action program to address deficiencies </a:t>
            </a:r>
          </a:p>
        </p:txBody>
      </p:sp>
      <p:sp>
        <p:nvSpPr>
          <p:cNvPr id="3" name="Title 2"/>
          <p:cNvSpPr>
            <a:spLocks noGrp="1"/>
          </p:cNvSpPr>
          <p:nvPr>
            <p:ph type="title"/>
          </p:nvPr>
        </p:nvSpPr>
        <p:spPr>
          <a:xfrm>
            <a:off x="344021" y="304800"/>
            <a:ext cx="6545667" cy="682028"/>
          </a:xfrm>
        </p:spPr>
        <p:txBody>
          <a:bodyPr/>
          <a:lstStyle/>
          <a:p>
            <a:pPr algn="l"/>
            <a:r>
              <a:rPr lang="en-US" sz="2000" b="1" dirty="0" smtClean="0"/>
              <a:t>Plan Contents</a:t>
            </a:r>
            <a:endParaRPr lang="en-US" sz="2000" b="1"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4233736775"/>
      </p:ext>
    </p:extLst>
  </p:cSld>
  <p:clrMapOvr>
    <a:masterClrMapping/>
  </p:clrMapOvr>
  <p:transition spd="med">
    <p:strips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11313"/>
            <a:ext cx="8118475" cy="4108450"/>
          </a:xfrm>
        </p:spPr>
        <p:txBody>
          <a:bodyPr/>
          <a:lstStyle/>
          <a:p>
            <a:pPr marL="0" indent="0">
              <a:lnSpc>
                <a:spcPct val="150000"/>
              </a:lnSpc>
              <a:buNone/>
            </a:pPr>
            <a:r>
              <a:rPr lang="en-US" sz="1800" b="1" dirty="0" smtClean="0"/>
              <a:t>Also include references </a:t>
            </a:r>
            <a:r>
              <a:rPr lang="en-US" sz="1800" b="1" dirty="0"/>
              <a:t>to </a:t>
            </a:r>
            <a:r>
              <a:rPr lang="en-US" sz="1800" b="1" dirty="0" smtClean="0"/>
              <a:t>related </a:t>
            </a:r>
            <a:r>
              <a:rPr lang="en-US" sz="1800" b="1" dirty="0"/>
              <a:t>Policies &amp; Procedures </a:t>
            </a:r>
            <a:endParaRPr lang="en-US" sz="1800" dirty="0"/>
          </a:p>
          <a:p>
            <a:pPr lvl="1">
              <a:lnSpc>
                <a:spcPct val="150000"/>
              </a:lnSpc>
            </a:pPr>
            <a:r>
              <a:rPr lang="en-US" sz="2000" dirty="0" smtClean="0"/>
              <a:t>Emergency </a:t>
            </a:r>
            <a:r>
              <a:rPr lang="en-US" sz="2000" dirty="0"/>
              <a:t>Response Plan </a:t>
            </a:r>
          </a:p>
          <a:p>
            <a:pPr lvl="1">
              <a:lnSpc>
                <a:spcPct val="150000"/>
              </a:lnSpc>
            </a:pPr>
            <a:r>
              <a:rPr lang="en-US" sz="2000" dirty="0" smtClean="0"/>
              <a:t>Information </a:t>
            </a:r>
            <a:r>
              <a:rPr lang="en-US" sz="2000" dirty="0"/>
              <a:t>Technology Disaster Recovery Plan (if not included in the business continuity plan) </a:t>
            </a:r>
            <a:endParaRPr lang="en-US" sz="2000" dirty="0" smtClean="0"/>
          </a:p>
          <a:p>
            <a:pPr lvl="1">
              <a:lnSpc>
                <a:spcPct val="150000"/>
              </a:lnSpc>
            </a:pPr>
            <a:r>
              <a:rPr lang="en-US" sz="2000" dirty="0" smtClean="0"/>
              <a:t>Vendors, Suppliers and Partners Contact Information</a:t>
            </a:r>
            <a:endParaRPr lang="en-US" sz="2000" dirty="0"/>
          </a:p>
          <a:p>
            <a:pPr lvl="1">
              <a:lnSpc>
                <a:spcPct val="150000"/>
              </a:lnSpc>
            </a:pPr>
            <a:r>
              <a:rPr lang="en-US" sz="2000" dirty="0" smtClean="0"/>
              <a:t>Crisis </a:t>
            </a:r>
            <a:r>
              <a:rPr lang="en-US" sz="2000" dirty="0"/>
              <a:t>Communications Plan </a:t>
            </a:r>
          </a:p>
          <a:p>
            <a:pPr lvl="1">
              <a:lnSpc>
                <a:spcPct val="150000"/>
              </a:lnSpc>
            </a:pPr>
            <a:r>
              <a:rPr lang="en-US" sz="2000" dirty="0" smtClean="0"/>
              <a:t>Employee </a:t>
            </a:r>
            <a:r>
              <a:rPr lang="en-US" sz="2000" dirty="0"/>
              <a:t>Assistance Plan </a:t>
            </a:r>
          </a:p>
        </p:txBody>
      </p:sp>
      <p:sp>
        <p:nvSpPr>
          <p:cNvPr id="3" name="Title 2"/>
          <p:cNvSpPr>
            <a:spLocks noGrp="1"/>
          </p:cNvSpPr>
          <p:nvPr>
            <p:ph type="title"/>
          </p:nvPr>
        </p:nvSpPr>
        <p:spPr>
          <a:xfrm>
            <a:off x="344021" y="381000"/>
            <a:ext cx="6545667" cy="605828"/>
          </a:xfrm>
        </p:spPr>
        <p:txBody>
          <a:bodyPr/>
          <a:lstStyle/>
          <a:p>
            <a:pPr algn="l"/>
            <a:r>
              <a:rPr lang="en-US" sz="2000" b="1" dirty="0" smtClean="0"/>
              <a:t>Plan Contents</a:t>
            </a:r>
            <a:endParaRPr lang="en-US" sz="2000" b="1"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1910125774"/>
      </p:ext>
    </p:extLst>
  </p:cSld>
  <p:clrMapOvr>
    <a:masterClrMapping/>
  </p:clrMapOvr>
  <p:transition spd="med">
    <p:strips dir="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smtClean="0"/>
              <a:t>Incorporate resiliency into capital planning process</a:t>
            </a:r>
          </a:p>
          <a:p>
            <a:pPr lvl="1"/>
            <a:r>
              <a:rPr lang="en-US" sz="1400" dirty="0" smtClean="0"/>
              <a:t>Consider resiliency during prioritization process for new construction, maintenance, or replacement of infrastructure and assets</a:t>
            </a:r>
            <a:endParaRPr lang="en-US" sz="1800" dirty="0" smtClean="0"/>
          </a:p>
          <a:p>
            <a:pPr lvl="1"/>
            <a:r>
              <a:rPr lang="en-US" sz="1400" dirty="0" smtClean="0"/>
              <a:t>Promote financial literacy regarding resiliency towards your clients/constituents</a:t>
            </a:r>
          </a:p>
          <a:p>
            <a:pPr lvl="1"/>
            <a:r>
              <a:rPr lang="en-US" sz="1400" dirty="0" smtClean="0"/>
              <a:t>Provide financial cost/benefit analyses</a:t>
            </a:r>
          </a:p>
          <a:p>
            <a:pPr lvl="1"/>
            <a:r>
              <a:rPr lang="en-US" sz="1400" dirty="0" smtClean="0"/>
              <a:t>Participate in Business Impact Analysis discussions</a:t>
            </a:r>
          </a:p>
          <a:p>
            <a:r>
              <a:rPr lang="en-US" sz="1800" dirty="0" smtClean="0"/>
              <a:t>Vendor Management</a:t>
            </a:r>
          </a:p>
          <a:p>
            <a:pPr lvl="1"/>
            <a:r>
              <a:rPr lang="en-US" sz="1400" dirty="0" smtClean="0"/>
              <a:t>Incorporate emergency clauses into contracts for goods and services needed in the event of a disaster</a:t>
            </a:r>
          </a:p>
          <a:p>
            <a:pPr lvl="1"/>
            <a:r>
              <a:rPr lang="en-US" sz="1400" dirty="0" smtClean="0"/>
              <a:t>Ensure your vendors have plans to deliver goods/services in the event of a disaster</a:t>
            </a:r>
          </a:p>
          <a:p>
            <a:r>
              <a:rPr lang="en-US" sz="1800" dirty="0" smtClean="0"/>
              <a:t>Cost Tracking</a:t>
            </a:r>
          </a:p>
          <a:p>
            <a:pPr lvl="1"/>
            <a:r>
              <a:rPr lang="en-US" sz="1400" dirty="0" smtClean="0"/>
              <a:t>Establish policies and procedures for appropriate tracking of costs related to disaster events (ex. reimbursements, supplies, staff overtime, etc.)</a:t>
            </a:r>
          </a:p>
        </p:txBody>
      </p:sp>
      <p:sp>
        <p:nvSpPr>
          <p:cNvPr id="3" name="Title 2"/>
          <p:cNvSpPr>
            <a:spLocks noGrp="1"/>
          </p:cNvSpPr>
          <p:nvPr>
            <p:ph type="title"/>
          </p:nvPr>
        </p:nvSpPr>
        <p:spPr>
          <a:xfrm>
            <a:off x="344021" y="152400"/>
            <a:ext cx="6545667" cy="834428"/>
          </a:xfrm>
        </p:spPr>
        <p:txBody>
          <a:bodyPr/>
          <a:lstStyle/>
          <a:p>
            <a:pPr algn="l"/>
            <a:r>
              <a:rPr lang="en-US" sz="2000" b="1" dirty="0" smtClean="0"/>
              <a:t>What Can I Do?</a:t>
            </a:r>
            <a:endParaRPr lang="en-US" sz="2000" dirty="0"/>
          </a:p>
        </p:txBody>
      </p:sp>
      <p:sp>
        <p:nvSpPr>
          <p:cNvPr id="4"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2374901950"/>
      </p:ext>
    </p:extLst>
  </p:cSld>
  <p:clrMapOvr>
    <a:masterClrMapping/>
  </p:clrMapOvr>
  <p:transition spd="med">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4738" y="1611312"/>
            <a:ext cx="7577137" cy="4484687"/>
          </a:xfrm>
        </p:spPr>
        <p:txBody>
          <a:bodyPr/>
          <a:lstStyle/>
          <a:p>
            <a:r>
              <a:rPr lang="en-US" sz="2800" dirty="0" smtClean="0"/>
              <a:t>Lost data</a:t>
            </a:r>
          </a:p>
          <a:p>
            <a:r>
              <a:rPr lang="en-US" sz="2800" dirty="0" smtClean="0"/>
              <a:t>Longer data recovery time</a:t>
            </a:r>
          </a:p>
          <a:p>
            <a:r>
              <a:rPr lang="en-US" sz="2800" dirty="0" smtClean="0"/>
              <a:t>No contingency procedures during recovery process</a:t>
            </a:r>
          </a:p>
          <a:p>
            <a:r>
              <a:rPr lang="en-US" sz="2800" dirty="0" smtClean="0"/>
              <a:t>Damage to organizational reputation</a:t>
            </a:r>
          </a:p>
          <a:p>
            <a:r>
              <a:rPr lang="en-US" sz="2800" dirty="0" smtClean="0"/>
              <a:t>Employee downtime</a:t>
            </a:r>
          </a:p>
          <a:p>
            <a:r>
              <a:rPr lang="en-US" sz="2800" dirty="0" smtClean="0"/>
              <a:t>Dependence on a few key people who have required system/organizational knowledge</a:t>
            </a:r>
            <a:endParaRPr lang="en-US" sz="2800" dirty="0"/>
          </a:p>
        </p:txBody>
      </p:sp>
      <p:sp>
        <p:nvSpPr>
          <p:cNvPr id="4" name="Title 2"/>
          <p:cNvSpPr>
            <a:spLocks noGrp="1"/>
          </p:cNvSpPr>
          <p:nvPr>
            <p:ph type="title"/>
          </p:nvPr>
        </p:nvSpPr>
        <p:spPr>
          <a:xfrm>
            <a:off x="344021" y="126749"/>
            <a:ext cx="6545667" cy="860079"/>
          </a:xfrm>
        </p:spPr>
        <p:txBody>
          <a:bodyPr/>
          <a:lstStyle/>
          <a:p>
            <a:pPr algn="l"/>
            <a:r>
              <a:rPr lang="en-US" sz="2000" b="1" dirty="0" smtClean="0"/>
              <a:t>Consequences Due to Lack of DRP/BCP</a:t>
            </a:r>
          </a:p>
        </p:txBody>
      </p:sp>
      <p:sp>
        <p:nvSpPr>
          <p:cNvPr id="5" name="Footer Placeholder 4"/>
          <p:cNvSpPr>
            <a:spLocks noGrp="1"/>
          </p:cNvSpPr>
          <p:nvPr>
            <p:ph type="ftr" sz="quarter" idx="11"/>
          </p:nvPr>
        </p:nvSpPr>
        <p:spPr>
          <a:xfrm>
            <a:off x="6237288" y="6503988"/>
            <a:ext cx="2895600" cy="555625"/>
          </a:xfrm>
          <a:noFill/>
        </p:spPr>
        <p:txBody>
          <a:bodyPr/>
          <a:lstStyle/>
          <a:p>
            <a:r>
              <a:rPr lang="en-US" sz="700" dirty="0" smtClean="0"/>
              <a:t>                        © </a:t>
            </a:r>
            <a:r>
              <a:rPr lang="en-US" sz="600" dirty="0" smtClean="0"/>
              <a:t>2014 Brown Smith Wallace All Rights Reserved</a:t>
            </a:r>
          </a:p>
        </p:txBody>
      </p:sp>
    </p:spTree>
    <p:extLst>
      <p:ext uri="{BB962C8B-B14F-4D97-AF65-F5344CB8AC3E}">
        <p14:creationId xmlns="" xmlns:p14="http://schemas.microsoft.com/office/powerpoint/2010/main" val="802407704"/>
      </p:ext>
    </p:extLst>
  </p:cSld>
  <p:clrMapOvr>
    <a:masterClrMapping/>
  </p:clrMapOvr>
  <p:transition spd="med">
    <p:strips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17"/>
          <p:cNvSpPr>
            <a:spLocks noGrp="1"/>
          </p:cNvSpPr>
          <p:nvPr>
            <p:ph type="ftr" sz="quarter" idx="3"/>
          </p:nvPr>
        </p:nvSpPr>
        <p:spPr/>
        <p:txBody>
          <a:bodyPr/>
          <a:lstStyle/>
          <a:p>
            <a:fld id="{4723FB1A-76E4-4C3F-A887-1A45C2B75B57}" type="slidenum">
              <a:rPr lang="en-US" smtClean="0"/>
              <a:pPr/>
              <a:t>28</a:t>
            </a:fld>
            <a:endParaRPr lang="en-US" dirty="0"/>
          </a:p>
        </p:txBody>
      </p:sp>
      <p:sp>
        <p:nvSpPr>
          <p:cNvPr id="9" name="Text Placeholder 3"/>
          <p:cNvSpPr txBox="1">
            <a:spLocks/>
          </p:cNvSpPr>
          <p:nvPr/>
        </p:nvSpPr>
        <p:spPr>
          <a:xfrm>
            <a:off x="304800" y="228600"/>
            <a:ext cx="8382000" cy="9906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3600" dirty="0" smtClean="0">
                <a:latin typeface="Verdana" pitchFamily="34" charset="0"/>
                <a:ea typeface="Verdana" pitchFamily="34" charset="0"/>
                <a:cs typeface="Verdana" pitchFamily="34" charset="0"/>
              </a:rPr>
              <a:t>Questions</a:t>
            </a:r>
            <a:endParaRPr kumimoji="0" lang="en-US" sz="3600" b="0" i="0" u="none" strike="noStrike" kern="1200" cap="none" spc="0" normalizeH="0" baseline="0" noProof="0" dirty="0">
              <a:ln>
                <a:noFill/>
              </a:ln>
              <a:solidFill>
                <a:schemeClr val="tx1"/>
              </a:solidFill>
              <a:effectLst/>
              <a:uLnTx/>
              <a:uFillTx/>
              <a:latin typeface="Verdana" pitchFamily="34" charset="0"/>
              <a:ea typeface="Verdana" pitchFamily="34" charset="0"/>
              <a:cs typeface="Verdana" pitchFamily="34" charset="0"/>
            </a:endParaRPr>
          </a:p>
        </p:txBody>
      </p:sp>
      <p:pic>
        <p:nvPicPr>
          <p:cNvPr id="1026" name="Picture 2" descr="C:\Users\lesand\AppData\Local\Microsoft\Windows\Temporary Internet Files\Content.IE5\8JLEYG5Y\MC900441498[1].png"/>
          <p:cNvPicPr>
            <a:picLocks noGrp="1" noChangeAspect="1" noChangeArrowheads="1"/>
          </p:cNvPicPr>
          <p:nvPr>
            <p:ph idx="1"/>
          </p:nvPr>
        </p:nvPicPr>
        <p:blipFill>
          <a:blip r:embed="rId3" cstate="print"/>
          <a:srcRect/>
          <a:stretch>
            <a:fillRect/>
          </a:stretch>
        </p:blipFill>
        <p:spPr bwMode="auto">
          <a:xfrm>
            <a:off x="2743428" y="2034610"/>
            <a:ext cx="3657143" cy="3657143"/>
          </a:xfrm>
          <a:prstGeom prst="rect">
            <a:avLst/>
          </a:prstGeom>
          <a:noFill/>
        </p:spPr>
      </p:pic>
      <p:sp>
        <p:nvSpPr>
          <p:cNvPr id="6" name="Footer Placeholder 4"/>
          <p:cNvSpPr txBox="1">
            <a:spLocks/>
          </p:cNvSpPr>
          <p:nvPr/>
        </p:nvSpPr>
        <p:spPr>
          <a:xfrm>
            <a:off x="6237288" y="6503988"/>
            <a:ext cx="2895600" cy="555625"/>
          </a:xfrm>
          <a:prstGeom prst="rect">
            <a:avLst/>
          </a:prstGeom>
          <a:noFill/>
        </p:spPr>
        <p:txBody>
          <a:bodyPr/>
          <a:lstStyle>
            <a:lvl1pPr marL="342900" indent="-3429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700" smtClean="0"/>
              <a:t>                        © </a:t>
            </a:r>
            <a:r>
              <a:rPr lang="en-US" sz="600" smtClean="0"/>
              <a:t>2014 Brown Smith Wallace All Rights Reserved</a:t>
            </a:r>
            <a:endParaRPr lang="en-US" sz="6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ransition slide">
  <a:themeElements>
    <a:clrScheme name="BSW Colors">
      <a:dk1>
        <a:sysClr val="windowText" lastClr="000000"/>
      </a:dk1>
      <a:lt1>
        <a:srgbClr val="FFFFFF"/>
      </a:lt1>
      <a:dk2>
        <a:srgbClr val="00395C"/>
      </a:dk2>
      <a:lt2>
        <a:srgbClr val="FFFFFF"/>
      </a:lt2>
      <a:accent1>
        <a:srgbClr val="8499A5"/>
      </a:accent1>
      <a:accent2>
        <a:srgbClr val="92D050"/>
      </a:accent2>
      <a:accent3>
        <a:srgbClr val="00395C"/>
      </a:accent3>
      <a:accent4>
        <a:srgbClr val="DACDA2"/>
      </a:accent4>
      <a:accent5>
        <a:srgbClr val="800000"/>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2714</TotalTime>
  <Words>2197</Words>
  <Application>Microsoft Office PowerPoint</Application>
  <PresentationFormat>On-screen Show (4:3)</PresentationFormat>
  <Paragraphs>369</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Transition slide</vt:lpstr>
      <vt:lpstr>Slide 1</vt:lpstr>
      <vt:lpstr>Presenter</vt:lpstr>
      <vt:lpstr>Agenda</vt:lpstr>
      <vt:lpstr>Acronyms</vt:lpstr>
      <vt:lpstr>Changing Strategies for Disaster Recovery</vt:lpstr>
      <vt:lpstr>Then and Now</vt:lpstr>
      <vt:lpstr>Components of Planned Recovery</vt:lpstr>
      <vt:lpstr>BCP/DRP Plan Structure</vt:lpstr>
      <vt:lpstr>Templates and Approaches</vt:lpstr>
      <vt:lpstr>Business Impact Analysis</vt:lpstr>
      <vt:lpstr>Business Impact Analysis</vt:lpstr>
      <vt:lpstr>Business Impact Analysis</vt:lpstr>
      <vt:lpstr>Contents of a Good Plan</vt:lpstr>
      <vt:lpstr>Contents of a Good Plan</vt:lpstr>
      <vt:lpstr>Contents of a Good Plan</vt:lpstr>
      <vt:lpstr>Contents of a Good Plan</vt:lpstr>
      <vt:lpstr>Contents of a Good Plan</vt:lpstr>
      <vt:lpstr>Business Continuity Planning</vt:lpstr>
      <vt:lpstr>What is Business Continuity Planning?</vt:lpstr>
      <vt:lpstr>Business Continuity Planning</vt:lpstr>
      <vt:lpstr>Plan Contents</vt:lpstr>
      <vt:lpstr>Plan Contents</vt:lpstr>
      <vt:lpstr>Plan Contents</vt:lpstr>
      <vt:lpstr>Plan Contents</vt:lpstr>
      <vt:lpstr>Plan Contents</vt:lpstr>
      <vt:lpstr>What Can I Do?</vt:lpstr>
      <vt:lpstr>Consequences Due to Lack of DRP/BCP</vt:lpstr>
      <vt:lpstr>Slide 28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Jennifer</dc:creator>
  <cp:lastModifiedBy>JAEGZGJ</cp:lastModifiedBy>
  <cp:revision>278</cp:revision>
  <cp:lastPrinted>2014-11-25T13:30:30Z</cp:lastPrinted>
  <dcterms:created xsi:type="dcterms:W3CDTF">2011-10-09T16:57:02Z</dcterms:created>
  <dcterms:modified xsi:type="dcterms:W3CDTF">2014-12-01T22:26:26Z</dcterms:modified>
</cp:coreProperties>
</file>